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2" r:id="rId9"/>
    <p:sldId id="263" r:id="rId10"/>
    <p:sldId id="265" r:id="rId11"/>
  </p:sldIdLst>
  <p:sldSz cx="18288000" cy="10287000"/>
  <p:notesSz cx="6858000" cy="9144000"/>
  <p:embeddedFontLst>
    <p:embeddedFont>
      <p:font typeface="Canva Sans Bold" panose="020B0604020202020204" charset="0"/>
      <p:regular r:id="rId13"/>
    </p:embeddedFont>
    <p:embeddedFont>
      <p:font typeface="Codec Pro" panose="020B0604020202020204" charset="0"/>
      <p:regular r:id="rId14"/>
    </p:embeddedFont>
    <p:embeddedFont>
      <p:font typeface="Codec Pro Bold" panose="020B0604020202020204" charset="0"/>
      <p:regular r:id="rId15"/>
    </p:embeddedFont>
    <p:embeddedFont>
      <p:font typeface="Garet" panose="020B0604020202020204" charset="0"/>
      <p:regular r:id="rId16"/>
    </p:embeddedFont>
    <p:embeddedFont>
      <p:font typeface="Garet Bold" panose="020B0604020202020204" charset="0"/>
      <p:regular r:id="rId17"/>
    </p:embeddedFont>
    <p:embeddedFont>
      <p:font typeface="Garet Light" panose="020B0604020202020204" charset="0"/>
      <p:regular r:id="rId18"/>
    </p:embeddedFont>
    <p:embeddedFont>
      <p:font typeface="League Spartan" panose="020B0604020202020204" charset="0"/>
      <p:regular r:id="rId19"/>
    </p:embeddedFont>
    <p:embeddedFont>
      <p:font typeface="Poppins" panose="00000500000000000000" pitchFamily="2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9" d="100"/>
          <a:sy n="59" d="100"/>
        </p:scale>
        <p:origin x="466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svg>
</file>

<file path=ppt/media/image4.png>
</file>

<file path=ppt/media/image5.sv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D10245-454C-42E3-AB76-78E51B4FE9E8}" type="datetimeFigureOut">
              <a:rPr lang="en-IN" smtClean="0"/>
              <a:t>07-09-2025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B3E238-AA12-4D43-9B21-437FAFFFBB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14165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3E238-AA12-4D43-9B21-437FAFFFBB2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02747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B3E238-AA12-4D43-9B21-437FAFFFBB21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9053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eg"/><Relationship Id="rId7" Type="http://schemas.openxmlformats.org/officeDocument/2006/relationships/image" Target="../media/image21.sv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11" Type="http://schemas.openxmlformats.org/officeDocument/2006/relationships/hyperlink" Target="https://agrosmart.me/" TargetMode="External"/><Relationship Id="rId5" Type="http://schemas.openxmlformats.org/officeDocument/2006/relationships/image" Target="../media/image19.svg"/><Relationship Id="rId10" Type="http://schemas.openxmlformats.org/officeDocument/2006/relationships/hyperlink" Target="mailto:baraiyavishalbhai32@gmail.com" TargetMode="External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www.agrosmart.me/" TargetMode="Externa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agrosmart.me/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www.agrosmart.me/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rosmart.me/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mr-baraiya/AgroSmar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3218" t="-22650" r="-7570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628488" y="890233"/>
            <a:ext cx="21215842" cy="11964886"/>
          </a:xfrm>
          <a:custGeom>
            <a:avLst/>
            <a:gdLst/>
            <a:ahLst/>
            <a:cxnLst/>
            <a:rect l="l" t="t" r="r" b="b"/>
            <a:pathLst>
              <a:path w="21215842" h="11964886">
                <a:moveTo>
                  <a:pt x="0" y="0"/>
                </a:moveTo>
                <a:lnTo>
                  <a:pt x="21215842" y="0"/>
                </a:lnTo>
                <a:lnTo>
                  <a:pt x="21215842" y="11964886"/>
                </a:lnTo>
                <a:lnTo>
                  <a:pt x="0" y="119648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4" name="Freeform 4"/>
          <p:cNvSpPr/>
          <p:nvPr/>
        </p:nvSpPr>
        <p:spPr>
          <a:xfrm>
            <a:off x="10591800" y="3346400"/>
            <a:ext cx="460706" cy="882885"/>
          </a:xfrm>
          <a:custGeom>
            <a:avLst/>
            <a:gdLst/>
            <a:ahLst/>
            <a:cxnLst/>
            <a:rect l="l" t="t" r="r" b="b"/>
            <a:pathLst>
              <a:path w="460706" h="882885">
                <a:moveTo>
                  <a:pt x="0" y="0"/>
                </a:moveTo>
                <a:lnTo>
                  <a:pt x="460706" y="0"/>
                </a:lnTo>
                <a:lnTo>
                  <a:pt x="460706" y="882885"/>
                </a:lnTo>
                <a:lnTo>
                  <a:pt x="0" y="88288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803397" y="672912"/>
            <a:ext cx="2635486" cy="65539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8" name="TextBox 8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052001" y="3787843"/>
            <a:ext cx="14325600" cy="54805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15901" dirty="0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AGROSMART</a:t>
            </a:r>
            <a:endParaRPr lang="en-IN" b="1" dirty="0"/>
          </a:p>
          <a:p>
            <a:endParaRPr lang="en-IN" dirty="0"/>
          </a:p>
          <a:p>
            <a:pPr algn="ctr">
              <a:lnSpc>
                <a:spcPts val="22262"/>
              </a:lnSpc>
              <a:spcBef>
                <a:spcPct val="0"/>
              </a:spcBef>
            </a:pPr>
            <a:endParaRPr lang="en-US" sz="15901" dirty="0">
              <a:solidFill>
                <a:srgbClr val="FFFFFF"/>
              </a:solidFill>
              <a:latin typeface="League Spartan"/>
              <a:ea typeface="League Spartan"/>
              <a:cs typeface="League Spartan"/>
              <a:sym typeface="League Spartan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070629" y="5778744"/>
            <a:ext cx="13258799" cy="4801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94"/>
              </a:lnSpc>
              <a:spcBef>
                <a:spcPct val="0"/>
              </a:spcBef>
            </a:pPr>
            <a:r>
              <a:rPr lang="en-US" sz="2852" spc="2282" dirty="0">
                <a:solidFill>
                  <a:srgbClr val="FFFFFF"/>
                </a:solidFill>
                <a:latin typeface="Codec Pro"/>
                <a:ea typeface="Codec Pro"/>
                <a:cs typeface="Codec Pro"/>
                <a:sym typeface="Codec Pro"/>
              </a:rPr>
              <a:t>SMART FARMING DASHBOARD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450170" y="8919388"/>
            <a:ext cx="1529263" cy="251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84"/>
              </a:lnSpc>
              <a:spcBef>
                <a:spcPct val="0"/>
              </a:spcBef>
            </a:pPr>
            <a:r>
              <a:rPr lang="en-US" sz="1489" dirty="0">
                <a:solidFill>
                  <a:srgbClr val="FFFFFF"/>
                </a:solidFill>
                <a:latin typeface="Garet Light"/>
                <a:ea typeface="Garet Light"/>
                <a:cs typeface="Garet Light"/>
                <a:sym typeface="Garet Light"/>
              </a:rPr>
              <a:t>presented by: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41630" y="9179620"/>
            <a:ext cx="2404740" cy="407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78"/>
              </a:lnSpc>
              <a:spcBef>
                <a:spcPct val="0"/>
              </a:spcBef>
            </a:pPr>
            <a:r>
              <a:rPr lang="en-US" sz="2341" b="1" dirty="0">
                <a:solidFill>
                  <a:srgbClr val="FFFFFF"/>
                </a:solidFill>
                <a:latin typeface="Garet Bold"/>
                <a:ea typeface="Garet Bold"/>
                <a:cs typeface="Garet Bold"/>
                <a:sym typeface="Garet Bold"/>
              </a:rPr>
              <a:t>Vishal Baraiya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994919" y="856048"/>
            <a:ext cx="2298161" cy="630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  <a:spcBef>
                <a:spcPct val="0"/>
              </a:spcBef>
            </a:pPr>
            <a:endParaRPr lang="en-US" sz="1804" b="1" dirty="0">
              <a:solidFill>
                <a:srgbClr val="FFFFFF"/>
              </a:solidFill>
              <a:latin typeface="Garet Bold"/>
              <a:ea typeface="Garet Bold"/>
              <a:cs typeface="Garet Bold"/>
              <a:sym typeface="Garet Bold"/>
            </a:endParaRPr>
          </a:p>
          <a:p>
            <a:pPr algn="ctr">
              <a:lnSpc>
                <a:spcPts val="2525"/>
              </a:lnSpc>
              <a:spcBef>
                <a:spcPct val="0"/>
              </a:spcBef>
            </a:pPr>
            <a:endParaRPr lang="en-US" sz="1804" b="1" dirty="0">
              <a:solidFill>
                <a:srgbClr val="FFFFFF"/>
              </a:solidFill>
              <a:latin typeface="Garet Bold"/>
              <a:ea typeface="Garet Bold"/>
              <a:cs typeface="Garet Bold"/>
              <a:sym typeface="Garet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59" b="-9259"/>
            </a:stretch>
          </a:blipFill>
        </p:spPr>
        <p:txBody>
          <a:bodyPr/>
          <a:lstStyle/>
          <a:p>
            <a:endParaRPr lang="en-IN" dirty="0"/>
          </a:p>
        </p:txBody>
      </p:sp>
      <p:grpSp>
        <p:nvGrpSpPr>
          <p:cNvPr id="3" name="Group 3"/>
          <p:cNvGrpSpPr/>
          <p:nvPr/>
        </p:nvGrpSpPr>
        <p:grpSpPr>
          <a:xfrm>
            <a:off x="-529400" y="5982155"/>
            <a:ext cx="18817400" cy="4412675"/>
            <a:chOff x="0" y="0"/>
            <a:chExt cx="1667432" cy="39101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67432" cy="391012"/>
            </a:xfrm>
            <a:custGeom>
              <a:avLst/>
              <a:gdLst/>
              <a:ahLst/>
              <a:cxnLst/>
              <a:rect l="l" t="t" r="r" b="b"/>
              <a:pathLst>
                <a:path w="1667432" h="391012">
                  <a:moveTo>
                    <a:pt x="0" y="0"/>
                  </a:moveTo>
                  <a:lnTo>
                    <a:pt x="1667432" y="0"/>
                  </a:lnTo>
                  <a:lnTo>
                    <a:pt x="1667432" y="391012"/>
                  </a:lnTo>
                  <a:lnTo>
                    <a:pt x="0" y="391012"/>
                  </a:lnTo>
                  <a:close/>
                </a:path>
              </a:pathLst>
            </a:custGeom>
            <a:blipFill>
              <a:blip r:embed="rId3"/>
              <a:stretch>
                <a:fillRect t="-92146" b="-92146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id="5" name="Group 5"/>
          <p:cNvGrpSpPr/>
          <p:nvPr/>
        </p:nvGrpSpPr>
        <p:grpSpPr>
          <a:xfrm>
            <a:off x="4781480" y="2451548"/>
            <a:ext cx="8315842" cy="1886685"/>
            <a:chOff x="0" y="0"/>
            <a:chExt cx="2472317" cy="56091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472317" cy="560915"/>
            </a:xfrm>
            <a:custGeom>
              <a:avLst/>
              <a:gdLst/>
              <a:ahLst/>
              <a:cxnLst/>
              <a:rect l="l" t="t" r="r" b="b"/>
              <a:pathLst>
                <a:path w="2472317" h="560915">
                  <a:moveTo>
                    <a:pt x="0" y="0"/>
                  </a:moveTo>
                  <a:lnTo>
                    <a:pt x="2472317" y="0"/>
                  </a:lnTo>
                  <a:lnTo>
                    <a:pt x="2472317" y="560915"/>
                  </a:lnTo>
                  <a:lnTo>
                    <a:pt x="0" y="56091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solidFill>
                <a:srgbClr val="F7F7F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472317" cy="5990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1582907" y="5109592"/>
            <a:ext cx="500017" cy="500017"/>
          </a:xfrm>
          <a:custGeom>
            <a:avLst/>
            <a:gdLst/>
            <a:ahLst/>
            <a:cxnLst/>
            <a:rect l="l" t="t" r="r" b="b"/>
            <a:pathLst>
              <a:path w="500017" h="500017">
                <a:moveTo>
                  <a:pt x="0" y="0"/>
                </a:moveTo>
                <a:lnTo>
                  <a:pt x="500018" y="0"/>
                </a:lnTo>
                <a:lnTo>
                  <a:pt x="500018" y="500017"/>
                </a:lnTo>
                <a:lnTo>
                  <a:pt x="0" y="5000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2637761" y="5226459"/>
            <a:ext cx="405695" cy="266283"/>
          </a:xfrm>
          <a:custGeom>
            <a:avLst/>
            <a:gdLst/>
            <a:ahLst/>
            <a:cxnLst/>
            <a:rect l="l" t="t" r="r" b="b"/>
            <a:pathLst>
              <a:path w="405695" h="266283">
                <a:moveTo>
                  <a:pt x="0" y="0"/>
                </a:moveTo>
                <a:lnTo>
                  <a:pt x="405695" y="0"/>
                </a:lnTo>
                <a:lnTo>
                  <a:pt x="405695" y="266283"/>
                </a:lnTo>
                <a:lnTo>
                  <a:pt x="0" y="26628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6619931" y="5169719"/>
            <a:ext cx="435895" cy="435895"/>
          </a:xfrm>
          <a:custGeom>
            <a:avLst/>
            <a:gdLst/>
            <a:ahLst/>
            <a:cxnLst/>
            <a:rect l="l" t="t" r="r" b="b"/>
            <a:pathLst>
              <a:path w="435895" h="435895">
                <a:moveTo>
                  <a:pt x="0" y="0"/>
                </a:moveTo>
                <a:lnTo>
                  <a:pt x="435894" y="0"/>
                </a:lnTo>
                <a:lnTo>
                  <a:pt x="435894" y="435895"/>
                </a:lnTo>
                <a:lnTo>
                  <a:pt x="0" y="43589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4391153" y="2775817"/>
            <a:ext cx="9253880" cy="1562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341"/>
              </a:lnSpc>
            </a:pPr>
            <a:r>
              <a:rPr lang="en-US" sz="11120" b="1" dirty="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Thank You!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86180" y="5256656"/>
            <a:ext cx="2552485" cy="276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86"/>
              </a:lnSpc>
            </a:pPr>
            <a:r>
              <a:rPr lang="en-US" sz="2243" b="1" dirty="0">
                <a:solidFill>
                  <a:srgbClr val="FFFFFF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+91 7383359679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3262530" y="5245509"/>
            <a:ext cx="4644469" cy="2769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86"/>
              </a:lnSpc>
            </a:pPr>
            <a:r>
              <a:rPr lang="en-US" sz="2243" b="1" dirty="0">
                <a:solidFill>
                  <a:srgbClr val="FFFFFF"/>
                </a:solidFill>
                <a:latin typeface="Codec Pro Bold"/>
                <a:sym typeface="Codec Pro Bold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baraiyavishalbhai32@gmail.com</a:t>
            </a:r>
            <a:endParaRPr lang="en-US" sz="2243" b="1" dirty="0">
              <a:solidFill>
                <a:srgbClr val="FFFFFF"/>
              </a:solidFill>
              <a:latin typeface="Codec Pro Bold"/>
              <a:sym typeface="Codec Pro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7225452" y="5245509"/>
            <a:ext cx="4523127" cy="276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86"/>
              </a:lnSpc>
            </a:pPr>
            <a:r>
              <a:rPr lang="en-US" sz="2243" b="1" dirty="0">
                <a:solidFill>
                  <a:srgbClr val="FFFFFF"/>
                </a:solidFill>
                <a:latin typeface="Codec Pro Bold"/>
                <a:sym typeface="Codec Pro Bold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www.agrosmart.me</a:t>
            </a:r>
            <a:endParaRPr lang="en-US" sz="2243" b="1" dirty="0">
              <a:solidFill>
                <a:srgbClr val="FFFFFF"/>
              </a:solidFill>
              <a:latin typeface="Codec Pro Bold"/>
              <a:sym typeface="Codec Pro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>
            <a:off x="-326757" y="3462579"/>
            <a:ext cx="18966128" cy="6942477"/>
            <a:chOff x="0" y="0"/>
            <a:chExt cx="4995194" cy="1828471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4995194" cy="1828471"/>
            </a:xfrm>
            <a:custGeom>
              <a:avLst/>
              <a:gdLst/>
              <a:ahLst/>
              <a:cxnLst/>
              <a:rect l="l" t="t" r="r" b="b"/>
              <a:pathLst>
                <a:path w="4995194" h="1828471">
                  <a:moveTo>
                    <a:pt x="0" y="0"/>
                  </a:moveTo>
                  <a:lnTo>
                    <a:pt x="4995194" y="0"/>
                  </a:lnTo>
                  <a:lnTo>
                    <a:pt x="4995194" y="1828471"/>
                  </a:lnTo>
                  <a:lnTo>
                    <a:pt x="0" y="182847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  <p:txBody>
            <a:bodyPr/>
            <a:lstStyle/>
            <a:p>
              <a:endParaRPr lang="en-IN" dirty="0"/>
            </a:p>
          </p:txBody>
        </p:sp>
        <p:sp>
          <p:nvSpPr>
            <p:cNvPr id="4" name="TextBox 4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4995194" cy="18665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>
            <a:grpSpLocks noGrp="1" noUngrp="1" noRot="1" noMove="1" noResize="1"/>
          </p:cNvGrpSpPr>
          <p:nvPr/>
        </p:nvGrpSpPr>
        <p:grpSpPr>
          <a:xfrm>
            <a:off x="1752085" y="734009"/>
            <a:ext cx="7040546" cy="5087619"/>
            <a:chOff x="0" y="0"/>
            <a:chExt cx="1090765" cy="788205"/>
          </a:xfrm>
        </p:grpSpPr>
        <p:sp>
          <p:nvSpPr>
            <p:cNvPr id="6" name="Freeform 6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090765" cy="788205"/>
            </a:xfrm>
            <a:custGeom>
              <a:avLst/>
              <a:gdLst/>
              <a:ahLst/>
              <a:cxnLst/>
              <a:rect l="l" t="t" r="r" b="b"/>
              <a:pathLst>
                <a:path w="1090765" h="788205">
                  <a:moveTo>
                    <a:pt x="38487" y="0"/>
                  </a:moveTo>
                  <a:lnTo>
                    <a:pt x="1052278" y="0"/>
                  </a:lnTo>
                  <a:cubicBezTo>
                    <a:pt x="1073534" y="0"/>
                    <a:pt x="1090765" y="17231"/>
                    <a:pt x="1090765" y="38487"/>
                  </a:cubicBezTo>
                  <a:lnTo>
                    <a:pt x="1090765" y="749719"/>
                  </a:lnTo>
                  <a:cubicBezTo>
                    <a:pt x="1090765" y="770974"/>
                    <a:pt x="1073534" y="788205"/>
                    <a:pt x="1052278" y="788205"/>
                  </a:cubicBezTo>
                  <a:lnTo>
                    <a:pt x="38487" y="788205"/>
                  </a:lnTo>
                  <a:cubicBezTo>
                    <a:pt x="17231" y="788205"/>
                    <a:pt x="0" y="770974"/>
                    <a:pt x="0" y="749719"/>
                  </a:cubicBezTo>
                  <a:lnTo>
                    <a:pt x="0" y="38487"/>
                  </a:lnTo>
                  <a:cubicBezTo>
                    <a:pt x="0" y="17231"/>
                    <a:pt x="17231" y="0"/>
                    <a:pt x="38487" y="0"/>
                  </a:cubicBezTo>
                  <a:close/>
                </a:path>
              </a:pathLst>
            </a:custGeom>
            <a:blipFill>
              <a:blip r:embed="rId2"/>
              <a:stretch>
                <a:fillRect l="-4230" r="-4230"/>
              </a:stretch>
            </a:blipFill>
            <a:ln w="57150" cap="rnd">
              <a:solidFill>
                <a:srgbClr val="487307"/>
              </a:solidFill>
              <a:prstDash val="solid"/>
              <a:round/>
            </a:ln>
          </p:spPr>
        </p:sp>
      </p:grpSp>
      <p:grpSp>
        <p:nvGrpSpPr>
          <p:cNvPr id="11" name="Group 11"/>
          <p:cNvGrpSpPr>
            <a:grpSpLocks noGrp="1" noUngrp="1" noRot="1" noMove="1" noResize="1"/>
          </p:cNvGrpSpPr>
          <p:nvPr/>
        </p:nvGrpSpPr>
        <p:grpSpPr>
          <a:xfrm>
            <a:off x="9119015" y="2087097"/>
            <a:ext cx="678128" cy="678128"/>
            <a:chOff x="0" y="0"/>
            <a:chExt cx="178601" cy="178601"/>
          </a:xfrm>
        </p:grpSpPr>
        <p:sp>
          <p:nvSpPr>
            <p:cNvPr id="12" name="Freeform 12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78601" cy="178601"/>
            </a:xfrm>
            <a:custGeom>
              <a:avLst/>
              <a:gdLst/>
              <a:ahLst/>
              <a:cxnLst/>
              <a:rect l="l" t="t" r="r" b="b"/>
              <a:pathLst>
                <a:path w="178601" h="178601">
                  <a:moveTo>
                    <a:pt x="79916" y="0"/>
                  </a:moveTo>
                  <a:lnTo>
                    <a:pt x="98685" y="0"/>
                  </a:lnTo>
                  <a:cubicBezTo>
                    <a:pt x="119880" y="0"/>
                    <a:pt x="140207" y="8420"/>
                    <a:pt x="155195" y="23407"/>
                  </a:cubicBezTo>
                  <a:cubicBezTo>
                    <a:pt x="170182" y="38394"/>
                    <a:pt x="178601" y="58721"/>
                    <a:pt x="178601" y="79916"/>
                  </a:cubicBezTo>
                  <a:lnTo>
                    <a:pt x="178601" y="98685"/>
                  </a:lnTo>
                  <a:cubicBezTo>
                    <a:pt x="178601" y="119880"/>
                    <a:pt x="170182" y="140207"/>
                    <a:pt x="155195" y="155195"/>
                  </a:cubicBezTo>
                  <a:cubicBezTo>
                    <a:pt x="140207" y="170182"/>
                    <a:pt x="119880" y="178601"/>
                    <a:pt x="98685" y="178601"/>
                  </a:cubicBezTo>
                  <a:lnTo>
                    <a:pt x="79916" y="178601"/>
                  </a:lnTo>
                  <a:cubicBezTo>
                    <a:pt x="58721" y="178601"/>
                    <a:pt x="38394" y="170182"/>
                    <a:pt x="23407" y="155195"/>
                  </a:cubicBezTo>
                  <a:cubicBezTo>
                    <a:pt x="8420" y="140207"/>
                    <a:pt x="0" y="119880"/>
                    <a:pt x="0" y="98685"/>
                  </a:cubicBezTo>
                  <a:lnTo>
                    <a:pt x="0" y="79916"/>
                  </a:lnTo>
                  <a:cubicBezTo>
                    <a:pt x="0" y="58721"/>
                    <a:pt x="8420" y="38394"/>
                    <a:pt x="23407" y="23407"/>
                  </a:cubicBezTo>
                  <a:cubicBezTo>
                    <a:pt x="38394" y="8420"/>
                    <a:pt x="58721" y="0"/>
                    <a:pt x="79916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178601" cy="2167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>
            <a:grpSpLocks noGrp="1" noUngrp="1" noRot="1" noMove="1" noResize="1"/>
          </p:cNvGrpSpPr>
          <p:nvPr/>
        </p:nvGrpSpPr>
        <p:grpSpPr>
          <a:xfrm>
            <a:off x="9156307" y="4123470"/>
            <a:ext cx="678128" cy="678128"/>
            <a:chOff x="0" y="0"/>
            <a:chExt cx="178601" cy="178601"/>
          </a:xfrm>
        </p:grpSpPr>
        <p:sp>
          <p:nvSpPr>
            <p:cNvPr id="15" name="Freeform 1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78601" cy="178601"/>
            </a:xfrm>
            <a:custGeom>
              <a:avLst/>
              <a:gdLst/>
              <a:ahLst/>
              <a:cxnLst/>
              <a:rect l="l" t="t" r="r" b="b"/>
              <a:pathLst>
                <a:path w="178601" h="178601">
                  <a:moveTo>
                    <a:pt x="79916" y="0"/>
                  </a:moveTo>
                  <a:lnTo>
                    <a:pt x="98685" y="0"/>
                  </a:lnTo>
                  <a:cubicBezTo>
                    <a:pt x="119880" y="0"/>
                    <a:pt x="140207" y="8420"/>
                    <a:pt x="155195" y="23407"/>
                  </a:cubicBezTo>
                  <a:cubicBezTo>
                    <a:pt x="170182" y="38394"/>
                    <a:pt x="178601" y="58721"/>
                    <a:pt x="178601" y="79916"/>
                  </a:cubicBezTo>
                  <a:lnTo>
                    <a:pt x="178601" y="98685"/>
                  </a:lnTo>
                  <a:cubicBezTo>
                    <a:pt x="178601" y="119880"/>
                    <a:pt x="170182" y="140207"/>
                    <a:pt x="155195" y="155195"/>
                  </a:cubicBezTo>
                  <a:cubicBezTo>
                    <a:pt x="140207" y="170182"/>
                    <a:pt x="119880" y="178601"/>
                    <a:pt x="98685" y="178601"/>
                  </a:cubicBezTo>
                  <a:lnTo>
                    <a:pt x="79916" y="178601"/>
                  </a:lnTo>
                  <a:cubicBezTo>
                    <a:pt x="58721" y="178601"/>
                    <a:pt x="38394" y="170182"/>
                    <a:pt x="23407" y="155195"/>
                  </a:cubicBezTo>
                  <a:cubicBezTo>
                    <a:pt x="8420" y="140207"/>
                    <a:pt x="0" y="119880"/>
                    <a:pt x="0" y="98685"/>
                  </a:cubicBezTo>
                  <a:lnTo>
                    <a:pt x="0" y="79916"/>
                  </a:lnTo>
                  <a:cubicBezTo>
                    <a:pt x="0" y="58721"/>
                    <a:pt x="8420" y="38394"/>
                    <a:pt x="23407" y="23407"/>
                  </a:cubicBezTo>
                  <a:cubicBezTo>
                    <a:pt x="38394" y="8420"/>
                    <a:pt x="58721" y="0"/>
                    <a:pt x="79916" y="0"/>
                  </a:cubicBezTo>
                  <a:close/>
                </a:path>
              </a:pathLst>
            </a:custGeom>
            <a:solidFill>
              <a:srgbClr val="FFB257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178601" cy="2167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7" name="Group 17"/>
          <p:cNvGrpSpPr>
            <a:grpSpLocks noGrp="1" noUngrp="1" noRot="1" noMove="1" noResize="1"/>
          </p:cNvGrpSpPr>
          <p:nvPr/>
        </p:nvGrpSpPr>
        <p:grpSpPr>
          <a:xfrm>
            <a:off x="1752085" y="6158767"/>
            <a:ext cx="7040546" cy="5087619"/>
            <a:chOff x="0" y="0"/>
            <a:chExt cx="1090765" cy="788205"/>
          </a:xfrm>
        </p:grpSpPr>
        <p:sp>
          <p:nvSpPr>
            <p:cNvPr id="18" name="Freeform 18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1090765" cy="788205"/>
            </a:xfrm>
            <a:custGeom>
              <a:avLst/>
              <a:gdLst/>
              <a:ahLst/>
              <a:cxnLst/>
              <a:rect l="l" t="t" r="r" b="b"/>
              <a:pathLst>
                <a:path w="1090765" h="788205">
                  <a:moveTo>
                    <a:pt x="38487" y="0"/>
                  </a:moveTo>
                  <a:lnTo>
                    <a:pt x="1052278" y="0"/>
                  </a:lnTo>
                  <a:cubicBezTo>
                    <a:pt x="1073534" y="0"/>
                    <a:pt x="1090765" y="17231"/>
                    <a:pt x="1090765" y="38487"/>
                  </a:cubicBezTo>
                  <a:lnTo>
                    <a:pt x="1090765" y="749719"/>
                  </a:lnTo>
                  <a:cubicBezTo>
                    <a:pt x="1090765" y="770974"/>
                    <a:pt x="1073534" y="788205"/>
                    <a:pt x="1052278" y="788205"/>
                  </a:cubicBezTo>
                  <a:lnTo>
                    <a:pt x="38487" y="788205"/>
                  </a:lnTo>
                  <a:cubicBezTo>
                    <a:pt x="17231" y="788205"/>
                    <a:pt x="0" y="770974"/>
                    <a:pt x="0" y="749719"/>
                  </a:cubicBezTo>
                  <a:lnTo>
                    <a:pt x="0" y="38487"/>
                  </a:lnTo>
                  <a:cubicBezTo>
                    <a:pt x="0" y="17231"/>
                    <a:pt x="17231" y="0"/>
                    <a:pt x="38487" y="0"/>
                  </a:cubicBezTo>
                  <a:close/>
                </a:path>
              </a:pathLst>
            </a:custGeom>
            <a:blipFill>
              <a:blip r:embed="rId3"/>
              <a:stretch>
                <a:fillRect l="-4196" r="-4196"/>
              </a:stretch>
            </a:blipFill>
            <a:ln w="57150" cap="rnd">
              <a:solidFill>
                <a:srgbClr val="487307"/>
              </a:solidFill>
              <a:prstDash val="solid"/>
              <a:round/>
            </a:ln>
          </p:spPr>
        </p:sp>
      </p:grpSp>
      <p:sp>
        <p:nvSpPr>
          <p:cNvPr id="19" name="Freeform 19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225082" y="2317803"/>
            <a:ext cx="465994" cy="345683"/>
          </a:xfrm>
          <a:custGeom>
            <a:avLst/>
            <a:gdLst/>
            <a:ahLst/>
            <a:cxnLst/>
            <a:rect l="l" t="t" r="r" b="b"/>
            <a:pathLst>
              <a:path w="465994" h="345683">
                <a:moveTo>
                  <a:pt x="0" y="0"/>
                </a:moveTo>
                <a:lnTo>
                  <a:pt x="465994" y="0"/>
                </a:lnTo>
                <a:lnTo>
                  <a:pt x="465994" y="345683"/>
                </a:lnTo>
                <a:lnTo>
                  <a:pt x="0" y="34568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9225082" y="4345932"/>
            <a:ext cx="465994" cy="345683"/>
          </a:xfrm>
          <a:custGeom>
            <a:avLst/>
            <a:gdLst/>
            <a:ahLst/>
            <a:cxnLst/>
            <a:rect l="l" t="t" r="r" b="b"/>
            <a:pathLst>
              <a:path w="465994" h="345683">
                <a:moveTo>
                  <a:pt x="0" y="0"/>
                </a:moveTo>
                <a:lnTo>
                  <a:pt x="465994" y="0"/>
                </a:lnTo>
                <a:lnTo>
                  <a:pt x="465994" y="345682"/>
                </a:lnTo>
                <a:lnTo>
                  <a:pt x="0" y="3456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22" name="TextBox 22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9086928" y="817088"/>
            <a:ext cx="6250279" cy="1082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04"/>
              </a:lnSpc>
            </a:pPr>
            <a:r>
              <a:rPr lang="en-US" sz="8498" b="1" dirty="0">
                <a:solidFill>
                  <a:srgbClr val="70821F"/>
                </a:solidFill>
                <a:latin typeface="Garet Bold"/>
                <a:ea typeface="Garet Bold"/>
                <a:cs typeface="Garet Bold"/>
                <a:sym typeface="Garet Bold"/>
              </a:rPr>
              <a:t>About Us</a:t>
            </a:r>
          </a:p>
        </p:txBody>
      </p:sp>
      <p:sp>
        <p:nvSpPr>
          <p:cNvPr id="23" name="TextBox 2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  <p:sp>
        <p:nvSpPr>
          <p:cNvPr id="25" name="TextBox 25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031571" y="1899091"/>
            <a:ext cx="7394260" cy="14692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911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487307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Poppins"/>
              </a:rPr>
              <a:t>Mission</a:t>
            </a:r>
            <a:r>
              <a:rPr lang="en-US" sz="2400" b="1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800" b="1" dirty="0">
                <a:solidFill>
                  <a:srgbClr val="487307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Poppins"/>
              </a:rPr>
              <a:t>Statement</a:t>
            </a:r>
            <a:r>
              <a:rPr lang="en-US" sz="2400" b="1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079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  <a:r>
              <a:rPr lang="en-US" sz="2079" dirty="0">
                <a:solidFill>
                  <a:srgbClr val="487307"/>
                </a:solidFill>
                <a:latin typeface="Poppins"/>
                <a:cs typeface="Poppins"/>
              </a:rPr>
              <a:t>To empower farmers with smart, data-driven solutions that enhance productivity, optimize resources, and promote sustainable agriculture through technology and innovation.</a:t>
            </a:r>
            <a:endParaRPr lang="en-US" sz="2079" dirty="0">
              <a:solidFill>
                <a:srgbClr val="487307"/>
              </a:solidFill>
              <a:latin typeface="Poppins"/>
              <a:cs typeface="Poppins"/>
              <a:sym typeface="Poppins"/>
            </a:endParaRPr>
          </a:p>
        </p:txBody>
      </p:sp>
      <p:sp>
        <p:nvSpPr>
          <p:cNvPr id="26" name="TextBox 26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198111" y="3752936"/>
            <a:ext cx="7251689" cy="71272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sz="2800" b="1" dirty="0">
                <a:solidFill>
                  <a:srgbClr val="487307"/>
                </a:solidFill>
                <a:latin typeface="Times New Roman" panose="02020603050405020304" pitchFamily="18" charset="0"/>
                <a:ea typeface="Poppins"/>
                <a:cs typeface="Times New Roman" panose="02020603050405020304" pitchFamily="18" charset="0"/>
                <a:sym typeface="Poppins"/>
              </a:rPr>
              <a:t>Values</a:t>
            </a:r>
            <a:r>
              <a:rPr lang="en-US" sz="2079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: 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rgbClr val="48730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Innovation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Arial" panose="020B0604020202020204" pitchFamily="34" charset="0"/>
              </a:rPr>
              <a:t> </a:t>
            </a:r>
            <a:r>
              <a:rPr lang="en-US" altLang="en-US" sz="2000" dirty="0">
                <a:solidFill>
                  <a:srgbClr val="00B050"/>
                </a:solidFill>
                <a:latin typeface="Arial" panose="020B0604020202020204" pitchFamily="34" charset="0"/>
              </a:rPr>
              <a:t>Harnessing modern technologies (IoT, AI, Data Analytics) to transform agriculture into smart farming.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rgbClr val="48730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Sustainability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b="1" dirty="0">
                <a:solidFill>
                  <a:srgbClr val="00B050"/>
                </a:solidFill>
                <a:latin typeface="Arial" panose="020B0604020202020204" pitchFamily="34" charset="0"/>
              </a:rPr>
              <a:t> </a:t>
            </a:r>
            <a:r>
              <a:rPr lang="en-US" altLang="en-US" sz="2000" dirty="0">
                <a:solidFill>
                  <a:srgbClr val="00B050"/>
                </a:solidFill>
                <a:latin typeface="Arial" panose="020B0604020202020204" pitchFamily="34" charset="0"/>
              </a:rPr>
              <a:t>Promoting eco-friendly practices to conserve water, soil, and energy.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rgbClr val="48730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Empowerment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solidFill>
                  <a:srgbClr val="00B050"/>
                </a:solidFill>
                <a:latin typeface="Arial" panose="020B0604020202020204" pitchFamily="34" charset="0"/>
              </a:rPr>
              <a:t> Providing farmers with accessible tools to make informed decisions.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rgbClr val="48730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Collaboration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solidFill>
                  <a:srgbClr val="00B050"/>
                </a:solidFill>
                <a:latin typeface="Arial" panose="020B0604020202020204" pitchFamily="34" charset="0"/>
              </a:rPr>
              <a:t> Building a strong connection between farmers, researchers, and technology providers.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rgbClr val="48730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Integrity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solidFill>
                  <a:srgbClr val="00B050"/>
                </a:solidFill>
                <a:latin typeface="Arial" panose="020B0604020202020204" pitchFamily="34" charset="0"/>
              </a:rPr>
              <a:t> Ensuring transparency, trust, and reliability in our solutions.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solidFill>
                  <a:srgbClr val="48730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endParaRPr lang="en-US" altLang="en-US" sz="2000" b="1" dirty="0">
              <a:solidFill>
                <a:srgbClr val="487307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solidFill>
                  <a:srgbClr val="00B050"/>
                </a:solidFill>
                <a:latin typeface="Arial" panose="020B0604020202020204" pitchFamily="34" charset="0"/>
              </a:rPr>
              <a:t> Driving measurable improvements in yield, efficiency, and farmer livelihoods.</a:t>
            </a:r>
          </a:p>
          <a:p>
            <a:pPr algn="l">
              <a:lnSpc>
                <a:spcPts val="2911"/>
              </a:lnSpc>
              <a:spcBef>
                <a:spcPct val="0"/>
              </a:spcBef>
            </a:pPr>
            <a:endParaRPr lang="en-US" sz="2079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911"/>
              </a:lnSpc>
              <a:spcBef>
                <a:spcPct val="0"/>
              </a:spcBef>
            </a:pPr>
            <a:endParaRPr lang="en-US" sz="2079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Grp="1" noUngrp="1" noRot="1" noMove="1" noResize="1"/>
          </p:cNvGrpSpPr>
          <p:nvPr/>
        </p:nvGrpSpPr>
        <p:grpSpPr>
          <a:xfrm>
            <a:off x="-678128" y="4000500"/>
            <a:ext cx="18966128" cy="13788049"/>
            <a:chOff x="0" y="0"/>
            <a:chExt cx="4995194" cy="2914484"/>
          </a:xfrm>
        </p:grpSpPr>
        <p:sp>
          <p:nvSpPr>
            <p:cNvPr id="3" name="Freeform 3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4995194" cy="2914484"/>
            </a:xfrm>
            <a:custGeom>
              <a:avLst/>
              <a:gdLst/>
              <a:ahLst/>
              <a:cxnLst/>
              <a:rect l="l" t="t" r="r" b="b"/>
              <a:pathLst>
                <a:path w="4995194" h="2914484">
                  <a:moveTo>
                    <a:pt x="0" y="0"/>
                  </a:moveTo>
                  <a:lnTo>
                    <a:pt x="4995194" y="0"/>
                  </a:lnTo>
                  <a:lnTo>
                    <a:pt x="4995194" y="2914484"/>
                  </a:lnTo>
                  <a:lnTo>
                    <a:pt x="0" y="2914484"/>
                  </a:lnTo>
                  <a:close/>
                </a:path>
              </a:pathLst>
            </a:custGeom>
            <a:solidFill>
              <a:srgbClr val="9D884E">
                <a:alpha val="26667"/>
              </a:srgbClr>
            </a:solidFill>
          </p:spPr>
        </p:sp>
        <p:sp>
          <p:nvSpPr>
            <p:cNvPr id="4" name="TextBox 4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4995194" cy="29525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03731" y="-708326"/>
            <a:ext cx="2537463" cy="4927713"/>
            <a:chOff x="0" y="0"/>
            <a:chExt cx="668303" cy="129783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8303" cy="1297834"/>
            </a:xfrm>
            <a:custGeom>
              <a:avLst/>
              <a:gdLst/>
              <a:ahLst/>
              <a:cxnLst/>
              <a:rect l="l" t="t" r="r" b="b"/>
              <a:pathLst>
                <a:path w="668303" h="1297834">
                  <a:moveTo>
                    <a:pt x="0" y="0"/>
                  </a:moveTo>
                  <a:lnTo>
                    <a:pt x="668303" y="0"/>
                  </a:lnTo>
                  <a:lnTo>
                    <a:pt x="668303" y="1297834"/>
                  </a:lnTo>
                  <a:lnTo>
                    <a:pt x="0" y="1297834"/>
                  </a:lnTo>
                  <a:close/>
                </a:path>
              </a:pathLst>
            </a:custGeom>
            <a:solidFill>
              <a:srgbClr val="48730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668303" cy="13359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689972" y="9393322"/>
            <a:ext cx="3555483" cy="668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endParaRPr lang="en-US" sz="1899" b="1" dirty="0">
              <a:solidFill>
                <a:srgbClr val="487307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l">
              <a:lnSpc>
                <a:spcPts val="2659"/>
              </a:lnSpc>
              <a:spcBef>
                <a:spcPct val="0"/>
              </a:spcBef>
            </a:pPr>
            <a:endParaRPr lang="en-US" sz="1899" b="1" dirty="0">
              <a:solidFill>
                <a:srgbClr val="487307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  <p:sp>
        <p:nvSpPr>
          <p:cNvPr id="23" name="TextBox 23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2199253" y="907753"/>
            <a:ext cx="11669147" cy="8799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393"/>
              </a:lnSpc>
            </a:pPr>
            <a:r>
              <a:rPr lang="en-IN" sz="6874" b="1" dirty="0" err="1">
                <a:solidFill>
                  <a:srgbClr val="70821F"/>
                </a:solidFill>
                <a:latin typeface="Garet Bold"/>
              </a:rPr>
              <a:t>AgroSmart</a:t>
            </a:r>
            <a:r>
              <a:rPr lang="en-IN" sz="6874" b="1" dirty="0">
                <a:solidFill>
                  <a:srgbClr val="70821F"/>
                </a:solidFill>
                <a:latin typeface="Garet Bold"/>
              </a:rPr>
              <a:t> – Tech Stack</a:t>
            </a:r>
            <a:endParaRPr lang="en-US" sz="6874" b="1" dirty="0">
              <a:solidFill>
                <a:srgbClr val="70821F"/>
              </a:solidFill>
              <a:latin typeface="Garet Bold"/>
              <a:sym typeface="Garet Bold"/>
            </a:endParaRPr>
          </a:p>
        </p:txBody>
      </p:sp>
      <p:grpSp>
        <p:nvGrpSpPr>
          <p:cNvPr id="24" name="Group 24"/>
          <p:cNvGrpSpPr>
            <a:grpSpLocks noGrp="1" noUngrp="1" noRot="1" noMove="1" noResize="1"/>
          </p:cNvGrpSpPr>
          <p:nvPr/>
        </p:nvGrpSpPr>
        <p:grpSpPr>
          <a:xfrm>
            <a:off x="595095" y="4537610"/>
            <a:ext cx="6366364" cy="1373710"/>
            <a:chOff x="0" y="0"/>
            <a:chExt cx="2409240" cy="464671"/>
          </a:xfrm>
        </p:grpSpPr>
        <p:sp>
          <p:nvSpPr>
            <p:cNvPr id="25" name="Freeform 25"/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409240" cy="464671"/>
            </a:xfrm>
            <a:custGeom>
              <a:avLst/>
              <a:gdLst/>
              <a:ahLst/>
              <a:cxnLst/>
              <a:rect l="l" t="t" r="r" b="b"/>
              <a:pathLst>
                <a:path w="2409240" h="464671">
                  <a:moveTo>
                    <a:pt x="84633" y="0"/>
                  </a:moveTo>
                  <a:lnTo>
                    <a:pt x="2324607" y="0"/>
                  </a:lnTo>
                  <a:cubicBezTo>
                    <a:pt x="2371348" y="0"/>
                    <a:pt x="2409240" y="37892"/>
                    <a:pt x="2409240" y="84633"/>
                  </a:cubicBezTo>
                  <a:lnTo>
                    <a:pt x="2409240" y="380038"/>
                  </a:lnTo>
                  <a:cubicBezTo>
                    <a:pt x="2409240" y="426780"/>
                    <a:pt x="2371348" y="464671"/>
                    <a:pt x="2324607" y="464671"/>
                  </a:cubicBezTo>
                  <a:lnTo>
                    <a:pt x="84633" y="464671"/>
                  </a:lnTo>
                  <a:cubicBezTo>
                    <a:pt x="37892" y="464671"/>
                    <a:pt x="0" y="426780"/>
                    <a:pt x="0" y="380038"/>
                  </a:cubicBezTo>
                  <a:lnTo>
                    <a:pt x="0" y="84633"/>
                  </a:lnTo>
                  <a:cubicBezTo>
                    <a:pt x="0" y="37892"/>
                    <a:pt x="37892" y="0"/>
                    <a:pt x="84633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</p:sp>
        <p:sp>
          <p:nvSpPr>
            <p:cNvPr id="26" name="TextBox 26"/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2409240" cy="502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TextBox 27"/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66800" y="4706923"/>
            <a:ext cx="5422954" cy="13737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Authentication &amp; Security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accent3">
                    <a:lumMod val="50000"/>
                  </a:schemeClr>
                </a:solidFill>
              </a:rPr>
              <a:t>JWT (JSON Web Token)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</a:rPr>
              <a:t> →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Secure user login &amp; role-based access</a:t>
            </a:r>
          </a:p>
          <a:p>
            <a:pPr algn="l">
              <a:lnSpc>
                <a:spcPts val="3160"/>
              </a:lnSpc>
              <a:spcBef>
                <a:spcPct val="0"/>
              </a:spcBef>
            </a:pPr>
            <a:endParaRPr lang="en-US" sz="225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46" name="Group 24">
            <a:extLst>
              <a:ext uri="{FF2B5EF4-FFF2-40B4-BE49-F238E27FC236}">
                <a16:creationId xmlns:a16="http://schemas.microsoft.com/office/drawing/2014/main" id="{826C2676-36D4-7F13-E2E7-056E0A20D555}"/>
              </a:ext>
            </a:extLst>
          </p:cNvPr>
          <p:cNvGrpSpPr/>
          <p:nvPr/>
        </p:nvGrpSpPr>
        <p:grpSpPr>
          <a:xfrm>
            <a:off x="8143361" y="4797090"/>
            <a:ext cx="6366364" cy="2983668"/>
            <a:chOff x="0" y="0"/>
            <a:chExt cx="2409240" cy="464671"/>
          </a:xfrm>
        </p:grpSpPr>
        <p:sp>
          <p:nvSpPr>
            <p:cNvPr id="47" name="Freeform 25">
              <a:extLst>
                <a:ext uri="{FF2B5EF4-FFF2-40B4-BE49-F238E27FC236}">
                  <a16:creationId xmlns:a16="http://schemas.microsoft.com/office/drawing/2014/main" id="{60285B07-38A4-84A8-4FA7-CE060C68B187}"/>
                </a:ext>
              </a:extLst>
            </p:cNvPr>
            <p:cNvSpPr/>
            <p:nvPr/>
          </p:nvSpPr>
          <p:spPr>
            <a:xfrm>
              <a:off x="0" y="0"/>
              <a:ext cx="2409240" cy="464671"/>
            </a:xfrm>
            <a:custGeom>
              <a:avLst/>
              <a:gdLst/>
              <a:ahLst/>
              <a:cxnLst/>
              <a:rect l="l" t="t" r="r" b="b"/>
              <a:pathLst>
                <a:path w="2409240" h="464671">
                  <a:moveTo>
                    <a:pt x="84633" y="0"/>
                  </a:moveTo>
                  <a:lnTo>
                    <a:pt x="2324607" y="0"/>
                  </a:lnTo>
                  <a:cubicBezTo>
                    <a:pt x="2371348" y="0"/>
                    <a:pt x="2409240" y="37892"/>
                    <a:pt x="2409240" y="84633"/>
                  </a:cubicBezTo>
                  <a:lnTo>
                    <a:pt x="2409240" y="380038"/>
                  </a:lnTo>
                  <a:cubicBezTo>
                    <a:pt x="2409240" y="426780"/>
                    <a:pt x="2371348" y="464671"/>
                    <a:pt x="2324607" y="464671"/>
                  </a:cubicBezTo>
                  <a:lnTo>
                    <a:pt x="84633" y="464671"/>
                  </a:lnTo>
                  <a:cubicBezTo>
                    <a:pt x="37892" y="464671"/>
                    <a:pt x="0" y="426780"/>
                    <a:pt x="0" y="380038"/>
                  </a:cubicBezTo>
                  <a:lnTo>
                    <a:pt x="0" y="84633"/>
                  </a:lnTo>
                  <a:cubicBezTo>
                    <a:pt x="0" y="37892"/>
                    <a:pt x="37892" y="0"/>
                    <a:pt x="84633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</p:sp>
        <p:sp>
          <p:nvSpPr>
            <p:cNvPr id="48" name="TextBox 26">
              <a:extLst>
                <a:ext uri="{FF2B5EF4-FFF2-40B4-BE49-F238E27FC236}">
                  <a16:creationId xmlns:a16="http://schemas.microsoft.com/office/drawing/2014/main" id="{2A4D8F01-F53E-61B4-EA82-96E531F5F270}"/>
                </a:ext>
              </a:extLst>
            </p:cNvPr>
            <p:cNvSpPr txBox="1"/>
            <p:nvPr/>
          </p:nvSpPr>
          <p:spPr>
            <a:xfrm>
              <a:off x="0" y="-38100"/>
              <a:ext cx="2409240" cy="502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2" name="TextBox 27">
            <a:extLst>
              <a:ext uri="{FF2B5EF4-FFF2-40B4-BE49-F238E27FC236}">
                <a16:creationId xmlns:a16="http://schemas.microsoft.com/office/drawing/2014/main" id="{708A3B37-D38A-B1A6-94CB-BBDAD384B031}"/>
              </a:ext>
            </a:extLst>
          </p:cNvPr>
          <p:cNvSpPr txBox="1">
            <a:spLocks/>
          </p:cNvSpPr>
          <p:nvPr/>
        </p:nvSpPr>
        <p:spPr>
          <a:xfrm>
            <a:off x="8706387" y="4977168"/>
            <a:ext cx="5422954" cy="322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N" sz="2400" b="1" dirty="0">
                <a:solidFill>
                  <a:schemeClr val="accent3">
                    <a:lumMod val="50000"/>
                  </a:schemeClr>
                </a:solidFill>
              </a:rPr>
              <a:t>Frontend (User Dashboard)</a:t>
            </a:r>
            <a:endParaRPr lang="en-US" sz="2400" b="1" dirty="0">
              <a:solidFill>
                <a:schemeClr val="accent3">
                  <a:lumMod val="50000"/>
                </a:schemeClr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React.js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→ Interactive, component-based UI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Tailwind CSS+ Framer Motion </a:t>
            </a:r>
            <a:r>
              <a:rPr lang="en-IN" sz="2000" dirty="0">
                <a:solidFill>
                  <a:schemeClr val="accent3">
                    <a:lumMod val="50000"/>
                  </a:schemeClr>
                </a:solidFill>
              </a:rPr>
              <a:t>→</a:t>
            </a:r>
            <a:r>
              <a:rPr lang="en-IN" sz="2000" dirty="0"/>
              <a:t>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Modern design + smooth animations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b="1" dirty="0" err="1">
                <a:solidFill>
                  <a:schemeClr val="accent3">
                    <a:lumMod val="50000"/>
                  </a:schemeClr>
                </a:solidFill>
              </a:rPr>
              <a:t>EmailJS</a:t>
            </a:r>
            <a:r>
              <a:rPr lang="en-IN" sz="2000" dirty="0"/>
              <a:t> </a:t>
            </a:r>
            <a:r>
              <a:rPr lang="en-IN" sz="2000" dirty="0">
                <a:solidFill>
                  <a:schemeClr val="accent3">
                    <a:lumMod val="50000"/>
                  </a:schemeClr>
                </a:solidFill>
              </a:rPr>
              <a:t>→</a:t>
            </a:r>
            <a:r>
              <a:rPr lang="en-IN" sz="2000" dirty="0"/>
              <a:t>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Send emails directly from dashboard (e.g., Contact Us, Notifications)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Hosting: Netlify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(fast global CDN)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pPr algn="l">
              <a:lnSpc>
                <a:spcPts val="3160"/>
              </a:lnSpc>
              <a:spcBef>
                <a:spcPct val="0"/>
              </a:spcBef>
            </a:pPr>
            <a:endParaRPr lang="en-US" sz="225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3" name="Group 24">
            <a:extLst>
              <a:ext uri="{FF2B5EF4-FFF2-40B4-BE49-F238E27FC236}">
                <a16:creationId xmlns:a16="http://schemas.microsoft.com/office/drawing/2014/main" id="{2B865702-E065-4AE4-F9E2-14E993972733}"/>
              </a:ext>
            </a:extLst>
          </p:cNvPr>
          <p:cNvGrpSpPr/>
          <p:nvPr/>
        </p:nvGrpSpPr>
        <p:grpSpPr>
          <a:xfrm>
            <a:off x="8040927" y="8197537"/>
            <a:ext cx="6366364" cy="1511925"/>
            <a:chOff x="0" y="0"/>
            <a:chExt cx="2409240" cy="464671"/>
          </a:xfrm>
        </p:grpSpPr>
        <p:sp>
          <p:nvSpPr>
            <p:cNvPr id="54" name="Freeform 25">
              <a:extLst>
                <a:ext uri="{FF2B5EF4-FFF2-40B4-BE49-F238E27FC236}">
                  <a16:creationId xmlns:a16="http://schemas.microsoft.com/office/drawing/2014/main" id="{0C47E1ED-E7BF-6C4D-3F78-E463B8973B54}"/>
                </a:ext>
              </a:extLst>
            </p:cNvPr>
            <p:cNvSpPr/>
            <p:nvPr/>
          </p:nvSpPr>
          <p:spPr>
            <a:xfrm>
              <a:off x="0" y="0"/>
              <a:ext cx="2409240" cy="464671"/>
            </a:xfrm>
            <a:custGeom>
              <a:avLst/>
              <a:gdLst/>
              <a:ahLst/>
              <a:cxnLst/>
              <a:rect l="l" t="t" r="r" b="b"/>
              <a:pathLst>
                <a:path w="2409240" h="464671">
                  <a:moveTo>
                    <a:pt x="84633" y="0"/>
                  </a:moveTo>
                  <a:lnTo>
                    <a:pt x="2324607" y="0"/>
                  </a:lnTo>
                  <a:cubicBezTo>
                    <a:pt x="2371348" y="0"/>
                    <a:pt x="2409240" y="37892"/>
                    <a:pt x="2409240" y="84633"/>
                  </a:cubicBezTo>
                  <a:lnTo>
                    <a:pt x="2409240" y="380038"/>
                  </a:lnTo>
                  <a:cubicBezTo>
                    <a:pt x="2409240" y="426780"/>
                    <a:pt x="2371348" y="464671"/>
                    <a:pt x="2324607" y="464671"/>
                  </a:cubicBezTo>
                  <a:lnTo>
                    <a:pt x="84633" y="464671"/>
                  </a:lnTo>
                  <a:cubicBezTo>
                    <a:pt x="37892" y="464671"/>
                    <a:pt x="0" y="426780"/>
                    <a:pt x="0" y="380038"/>
                  </a:cubicBezTo>
                  <a:lnTo>
                    <a:pt x="0" y="84633"/>
                  </a:lnTo>
                  <a:cubicBezTo>
                    <a:pt x="0" y="37892"/>
                    <a:pt x="37892" y="0"/>
                    <a:pt x="84633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</p:sp>
        <p:sp>
          <p:nvSpPr>
            <p:cNvPr id="55" name="TextBox 26">
              <a:extLst>
                <a:ext uri="{FF2B5EF4-FFF2-40B4-BE49-F238E27FC236}">
                  <a16:creationId xmlns:a16="http://schemas.microsoft.com/office/drawing/2014/main" id="{71EFA9D0-E0DD-3297-F300-C4805BE0F186}"/>
                </a:ext>
              </a:extLst>
            </p:cNvPr>
            <p:cNvSpPr txBox="1"/>
            <p:nvPr/>
          </p:nvSpPr>
          <p:spPr>
            <a:xfrm>
              <a:off x="0" y="-38100"/>
              <a:ext cx="2409240" cy="502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6" name="TextBox 27">
            <a:extLst>
              <a:ext uri="{FF2B5EF4-FFF2-40B4-BE49-F238E27FC236}">
                <a16:creationId xmlns:a16="http://schemas.microsoft.com/office/drawing/2014/main" id="{E4F28248-532C-1529-EA2D-8B66A9A89D55}"/>
              </a:ext>
            </a:extLst>
          </p:cNvPr>
          <p:cNvSpPr txBox="1"/>
          <p:nvPr/>
        </p:nvSpPr>
        <p:spPr>
          <a:xfrm>
            <a:off x="8706387" y="8332707"/>
            <a:ext cx="5422954" cy="1989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N" sz="2400" b="1" dirty="0">
                <a:solidFill>
                  <a:schemeClr val="accent3">
                    <a:lumMod val="50000"/>
                  </a:schemeClr>
                </a:solidFill>
              </a:rPr>
              <a:t>Database (Data Storage)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Microsoft SQL Server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Hosting: Azure SQL Database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(scalable, secure, reliable)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pPr algn="l">
              <a:lnSpc>
                <a:spcPts val="3160"/>
              </a:lnSpc>
              <a:spcBef>
                <a:spcPct val="0"/>
              </a:spcBef>
            </a:pPr>
            <a:endParaRPr lang="en-US" sz="225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7" name="Group 24">
            <a:extLst>
              <a:ext uri="{FF2B5EF4-FFF2-40B4-BE49-F238E27FC236}">
                <a16:creationId xmlns:a16="http://schemas.microsoft.com/office/drawing/2014/main" id="{A6B1EF01-A428-D8CA-0CAF-3FF386DAE8E0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627575" y="6288924"/>
            <a:ext cx="6366364" cy="2130698"/>
            <a:chOff x="0" y="0"/>
            <a:chExt cx="2409240" cy="464671"/>
          </a:xfrm>
        </p:grpSpPr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DFAE98CF-B89C-7CC8-A054-272EADEC66B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0"/>
              <a:ext cx="2409240" cy="464671"/>
            </a:xfrm>
            <a:custGeom>
              <a:avLst/>
              <a:gdLst/>
              <a:ahLst/>
              <a:cxnLst/>
              <a:rect l="l" t="t" r="r" b="b"/>
              <a:pathLst>
                <a:path w="2409240" h="464671">
                  <a:moveTo>
                    <a:pt x="84633" y="0"/>
                  </a:moveTo>
                  <a:lnTo>
                    <a:pt x="2324607" y="0"/>
                  </a:lnTo>
                  <a:cubicBezTo>
                    <a:pt x="2371348" y="0"/>
                    <a:pt x="2409240" y="37892"/>
                    <a:pt x="2409240" y="84633"/>
                  </a:cubicBezTo>
                  <a:lnTo>
                    <a:pt x="2409240" y="380038"/>
                  </a:lnTo>
                  <a:cubicBezTo>
                    <a:pt x="2409240" y="426780"/>
                    <a:pt x="2371348" y="464671"/>
                    <a:pt x="2324607" y="464671"/>
                  </a:cubicBezTo>
                  <a:lnTo>
                    <a:pt x="84633" y="464671"/>
                  </a:lnTo>
                  <a:cubicBezTo>
                    <a:pt x="37892" y="464671"/>
                    <a:pt x="0" y="426780"/>
                    <a:pt x="0" y="380038"/>
                  </a:cubicBezTo>
                  <a:lnTo>
                    <a:pt x="0" y="84633"/>
                  </a:lnTo>
                  <a:cubicBezTo>
                    <a:pt x="0" y="37892"/>
                    <a:pt x="37892" y="0"/>
                    <a:pt x="84633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</p:sp>
        <p:sp>
          <p:nvSpPr>
            <p:cNvPr id="59" name="TextBox 26">
              <a:extLst>
                <a:ext uri="{FF2B5EF4-FFF2-40B4-BE49-F238E27FC236}">
                  <a16:creationId xmlns:a16="http://schemas.microsoft.com/office/drawing/2014/main" id="{255A7FFF-56DA-DD57-7A69-F963BB861EC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0" y="-38100"/>
              <a:ext cx="2409240" cy="502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0" name="TextBox 27">
            <a:extLst>
              <a:ext uri="{FF2B5EF4-FFF2-40B4-BE49-F238E27FC236}">
                <a16:creationId xmlns:a16="http://schemas.microsoft.com/office/drawing/2014/main" id="{5855EF97-2336-138B-E0FF-9E620405F7D2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099280" y="6448595"/>
            <a:ext cx="5422954" cy="18045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IN" sz="2400" b="1" dirty="0">
                <a:solidFill>
                  <a:schemeClr val="accent3">
                    <a:lumMod val="50000"/>
                  </a:schemeClr>
                </a:solidFill>
              </a:rPr>
              <a:t>Backend (APIs &amp; Business Logic)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ASP.NET Core Web API →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RESTful</a:t>
            </a:r>
            <a:r>
              <a:rPr lang="en-IN" sz="2400" dirty="0"/>
              <a:t>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services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Entity Framework Core →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ORM</a:t>
            </a:r>
            <a:r>
              <a:rPr lang="en-IN" sz="2400" dirty="0"/>
              <a:t>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for MS SQL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Hosting: Render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(backend deployment)</a:t>
            </a:r>
            <a:endParaRPr lang="en-US" sz="2000" dirty="0">
              <a:solidFill>
                <a:schemeClr val="accent3">
                  <a:lumMod val="75000"/>
                </a:schemeClr>
              </a:solidFill>
            </a:endParaRPr>
          </a:p>
          <a:p>
            <a:pPr algn="l">
              <a:lnSpc>
                <a:spcPts val="3160"/>
              </a:lnSpc>
              <a:spcBef>
                <a:spcPct val="0"/>
              </a:spcBef>
            </a:pPr>
            <a:endParaRPr lang="en-US" sz="2257" dirty="0">
              <a:solidFill>
                <a:srgbClr val="487307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61" name="Group 24">
            <a:extLst>
              <a:ext uri="{FF2B5EF4-FFF2-40B4-BE49-F238E27FC236}">
                <a16:creationId xmlns:a16="http://schemas.microsoft.com/office/drawing/2014/main" id="{88FEF237-E028-0F46-A4CE-8F4C009D03D4}"/>
              </a:ext>
            </a:extLst>
          </p:cNvPr>
          <p:cNvGrpSpPr/>
          <p:nvPr/>
        </p:nvGrpSpPr>
        <p:grpSpPr>
          <a:xfrm>
            <a:off x="702672" y="8594325"/>
            <a:ext cx="6366364" cy="1511925"/>
            <a:chOff x="0" y="0"/>
            <a:chExt cx="2409240" cy="464671"/>
          </a:xfrm>
        </p:grpSpPr>
        <p:sp>
          <p:nvSpPr>
            <p:cNvPr id="62" name="Freeform 25">
              <a:extLst>
                <a:ext uri="{FF2B5EF4-FFF2-40B4-BE49-F238E27FC236}">
                  <a16:creationId xmlns:a16="http://schemas.microsoft.com/office/drawing/2014/main" id="{81C2742E-5858-69E8-F3ED-FBFE099A2BD3}"/>
                </a:ext>
              </a:extLst>
            </p:cNvPr>
            <p:cNvSpPr/>
            <p:nvPr/>
          </p:nvSpPr>
          <p:spPr>
            <a:xfrm>
              <a:off x="0" y="0"/>
              <a:ext cx="2409240" cy="464671"/>
            </a:xfrm>
            <a:custGeom>
              <a:avLst/>
              <a:gdLst/>
              <a:ahLst/>
              <a:cxnLst/>
              <a:rect l="l" t="t" r="r" b="b"/>
              <a:pathLst>
                <a:path w="2409240" h="464671">
                  <a:moveTo>
                    <a:pt x="84633" y="0"/>
                  </a:moveTo>
                  <a:lnTo>
                    <a:pt x="2324607" y="0"/>
                  </a:lnTo>
                  <a:cubicBezTo>
                    <a:pt x="2371348" y="0"/>
                    <a:pt x="2409240" y="37892"/>
                    <a:pt x="2409240" y="84633"/>
                  </a:cubicBezTo>
                  <a:lnTo>
                    <a:pt x="2409240" y="380038"/>
                  </a:lnTo>
                  <a:cubicBezTo>
                    <a:pt x="2409240" y="426780"/>
                    <a:pt x="2371348" y="464671"/>
                    <a:pt x="2324607" y="464671"/>
                  </a:cubicBezTo>
                  <a:lnTo>
                    <a:pt x="84633" y="464671"/>
                  </a:lnTo>
                  <a:cubicBezTo>
                    <a:pt x="37892" y="464671"/>
                    <a:pt x="0" y="426780"/>
                    <a:pt x="0" y="380038"/>
                  </a:cubicBezTo>
                  <a:lnTo>
                    <a:pt x="0" y="84633"/>
                  </a:lnTo>
                  <a:cubicBezTo>
                    <a:pt x="0" y="37892"/>
                    <a:pt x="37892" y="0"/>
                    <a:pt x="84633" y="0"/>
                  </a:cubicBezTo>
                  <a:close/>
                </a:path>
              </a:pathLst>
            </a:custGeom>
            <a:solidFill>
              <a:srgbClr val="FFFFFF"/>
            </a:solidFill>
            <a:ln w="38100" cap="rnd">
              <a:solidFill>
                <a:srgbClr val="487307"/>
              </a:solidFill>
              <a:prstDash val="solid"/>
              <a:round/>
            </a:ln>
          </p:spPr>
        </p:sp>
        <p:sp>
          <p:nvSpPr>
            <p:cNvPr id="63" name="TextBox 26">
              <a:extLst>
                <a:ext uri="{FF2B5EF4-FFF2-40B4-BE49-F238E27FC236}">
                  <a16:creationId xmlns:a16="http://schemas.microsoft.com/office/drawing/2014/main" id="{689289D3-C50D-332F-95AF-AAD6AC3EC809}"/>
                </a:ext>
              </a:extLst>
            </p:cNvPr>
            <p:cNvSpPr txBox="1"/>
            <p:nvPr/>
          </p:nvSpPr>
          <p:spPr>
            <a:xfrm>
              <a:off x="0" y="-38100"/>
              <a:ext cx="2409240" cy="5027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A67C8C59-D6C7-3C17-F732-F3AAF8362688}"/>
              </a:ext>
            </a:extLst>
          </p:cNvPr>
          <p:cNvSpPr txBox="1"/>
          <p:nvPr/>
        </p:nvSpPr>
        <p:spPr>
          <a:xfrm>
            <a:off x="1267255" y="8721090"/>
            <a:ext cx="542295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accent3">
                    <a:lumMod val="50000"/>
                  </a:schemeClr>
                </a:solidFill>
              </a:rPr>
              <a:t>Supporting</a:t>
            </a:r>
            <a:r>
              <a:rPr lang="en-IN" sz="2400" dirty="0"/>
              <a:t> </a:t>
            </a:r>
            <a:r>
              <a:rPr lang="en-IN" sz="2400" b="1" dirty="0">
                <a:solidFill>
                  <a:schemeClr val="accent3">
                    <a:lumMod val="50000"/>
                  </a:schemeClr>
                </a:solidFill>
              </a:rPr>
              <a:t>Tools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GitHub →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Version control &amp; collaboration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IN" sz="2000" b="1" dirty="0">
                <a:solidFill>
                  <a:schemeClr val="accent3">
                    <a:lumMod val="50000"/>
                  </a:schemeClr>
                </a:solidFill>
              </a:rPr>
              <a:t>Postman → </a:t>
            </a:r>
            <a:r>
              <a:rPr lang="en-IN" sz="2000" dirty="0">
                <a:solidFill>
                  <a:schemeClr val="accent3">
                    <a:lumMod val="75000"/>
                  </a:schemeClr>
                </a:solidFill>
              </a:rPr>
              <a:t>API testing &amp; validation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52" grpId="0" build="allAtOnce"/>
      <p:bldP spid="56" grpId="0"/>
      <p:bldP spid="60" grpId="0"/>
      <p:bldP spid="6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842461" y="-229867"/>
            <a:ext cx="20511461" cy="11411927"/>
            <a:chOff x="0" y="0"/>
            <a:chExt cx="3184372" cy="30056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84372" cy="3005610"/>
            </a:xfrm>
            <a:custGeom>
              <a:avLst/>
              <a:gdLst/>
              <a:ahLst/>
              <a:cxnLst/>
              <a:rect l="l" t="t" r="r" b="b"/>
              <a:pathLst>
                <a:path w="3184372" h="3005610">
                  <a:moveTo>
                    <a:pt x="0" y="0"/>
                  </a:moveTo>
                  <a:lnTo>
                    <a:pt x="3184372" y="0"/>
                  </a:lnTo>
                  <a:lnTo>
                    <a:pt x="3184372" y="3005610"/>
                  </a:lnTo>
                  <a:lnTo>
                    <a:pt x="0" y="3005610"/>
                  </a:lnTo>
                  <a:close/>
                </a:path>
              </a:pathLst>
            </a:custGeom>
            <a:solidFill>
              <a:srgbClr val="133D3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184372" cy="30437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2140420" y="-448598"/>
            <a:ext cx="3938179" cy="2220712"/>
            <a:chOff x="0" y="0"/>
            <a:chExt cx="1037216" cy="58487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037216" cy="584879"/>
            </a:xfrm>
            <a:custGeom>
              <a:avLst/>
              <a:gdLst/>
              <a:ahLst/>
              <a:cxnLst/>
              <a:rect l="l" t="t" r="r" b="b"/>
              <a:pathLst>
                <a:path w="1037216" h="584879">
                  <a:moveTo>
                    <a:pt x="0" y="0"/>
                  </a:moveTo>
                  <a:lnTo>
                    <a:pt x="1037216" y="0"/>
                  </a:lnTo>
                  <a:lnTo>
                    <a:pt x="1037216" y="584879"/>
                  </a:lnTo>
                  <a:lnTo>
                    <a:pt x="0" y="584879"/>
                  </a:lnTo>
                  <a:close/>
                </a:path>
              </a:pathLst>
            </a:custGeom>
            <a:solidFill>
              <a:srgbClr val="487307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037216" cy="6229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689972" y="913910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58707" y="405923"/>
            <a:ext cx="6848337" cy="1354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IN" sz="8800" b="1" dirty="0">
                <a:solidFill>
                  <a:schemeClr val="bg1"/>
                </a:solidFill>
              </a:rPr>
              <a:t>Key Features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448377" y="3670559"/>
            <a:ext cx="6028623" cy="54168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/>
                </a:solidFill>
              </a:rPr>
              <a:t>Weather Forecasting</a:t>
            </a:r>
            <a:r>
              <a:rPr lang="en-IN" sz="3200" dirty="0">
                <a:solidFill>
                  <a:schemeClr val="bg1"/>
                </a:solidFill>
              </a:rPr>
              <a:t> (via </a:t>
            </a:r>
            <a:r>
              <a:rPr lang="en-IN" sz="3200" dirty="0" err="1">
                <a:solidFill>
                  <a:schemeClr val="bg1"/>
                </a:solidFill>
              </a:rPr>
              <a:t>OpenWeather</a:t>
            </a:r>
            <a:r>
              <a:rPr lang="en-IN" sz="3200" dirty="0">
                <a:solidFill>
                  <a:schemeClr val="bg1"/>
                </a:solidFill>
              </a:rPr>
              <a:t> API)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/>
                </a:solidFill>
              </a:rPr>
              <a:t>Insights &amp; Analytics</a:t>
            </a:r>
            <a:r>
              <a:rPr lang="en-IN" sz="3200" dirty="0">
                <a:solidFill>
                  <a:schemeClr val="bg1"/>
                </a:solidFill>
              </a:rPr>
              <a:t> (crop &amp; soil data)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/>
                </a:solidFill>
              </a:rPr>
              <a:t>Schedules &amp; Reminders</a:t>
            </a:r>
            <a:endParaRPr lang="en-IN" sz="32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/>
                </a:solidFill>
              </a:rPr>
              <a:t>Notifications</a:t>
            </a:r>
            <a:r>
              <a:rPr lang="en-IN" sz="3200" dirty="0">
                <a:solidFill>
                  <a:schemeClr val="bg1"/>
                </a:solidFill>
              </a:rPr>
              <a:t> (email via </a:t>
            </a:r>
            <a:r>
              <a:rPr lang="en-IN" sz="3200" dirty="0" err="1">
                <a:solidFill>
                  <a:schemeClr val="bg1"/>
                </a:solidFill>
              </a:rPr>
              <a:t>EmailJS</a:t>
            </a:r>
            <a:r>
              <a:rPr lang="en-IN" sz="3200" dirty="0">
                <a:solidFill>
                  <a:schemeClr val="bg1"/>
                </a:solidFill>
              </a:rPr>
              <a:t> + dashboard alerts)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/>
                </a:solidFill>
              </a:rPr>
              <a:t>Knowledge Badges</a:t>
            </a:r>
            <a:r>
              <a:rPr lang="en-IN" sz="3200" dirty="0">
                <a:solidFill>
                  <a:schemeClr val="bg1"/>
                </a:solidFill>
              </a:rPr>
              <a:t> (learning &amp; achievements)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3200" b="1" dirty="0">
                <a:solidFill>
                  <a:schemeClr val="bg1"/>
                </a:solidFill>
              </a:rPr>
              <a:t>Role-Based Dashboard</a:t>
            </a:r>
            <a:r>
              <a:rPr lang="en-IN" sz="3200" dirty="0">
                <a:solidFill>
                  <a:schemeClr val="bg1"/>
                </a:solidFill>
              </a:rPr>
              <a:t> (User vs Admin)</a:t>
            </a:r>
          </a:p>
        </p:txBody>
      </p:sp>
      <p:grpSp>
        <p:nvGrpSpPr>
          <p:cNvPr id="24" name="Group 5">
            <a:extLst>
              <a:ext uri="{FF2B5EF4-FFF2-40B4-BE49-F238E27FC236}">
                <a16:creationId xmlns:a16="http://schemas.microsoft.com/office/drawing/2014/main" id="{74BB3269-7107-FCE1-D9DD-A6798363885F}"/>
              </a:ext>
            </a:extLst>
          </p:cNvPr>
          <p:cNvGrpSpPr/>
          <p:nvPr/>
        </p:nvGrpSpPr>
        <p:grpSpPr>
          <a:xfrm>
            <a:off x="10058400" y="-7620"/>
            <a:ext cx="8461673" cy="10597860"/>
            <a:chOff x="0" y="0"/>
            <a:chExt cx="749799" cy="939089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9B27D1EE-13CD-9C4D-DED4-D7C41EED6E23}"/>
                </a:ext>
              </a:extLst>
            </p:cNvPr>
            <p:cNvSpPr/>
            <p:nvPr/>
          </p:nvSpPr>
          <p:spPr>
            <a:xfrm>
              <a:off x="0" y="0"/>
              <a:ext cx="749799" cy="939089"/>
            </a:xfrm>
            <a:custGeom>
              <a:avLst/>
              <a:gdLst/>
              <a:ahLst/>
              <a:cxnLst/>
              <a:rect l="l" t="t" r="r" b="b"/>
              <a:pathLst>
                <a:path w="749799" h="939089">
                  <a:moveTo>
                    <a:pt x="0" y="0"/>
                  </a:moveTo>
                  <a:lnTo>
                    <a:pt x="749799" y="0"/>
                  </a:lnTo>
                  <a:lnTo>
                    <a:pt x="749799" y="939089"/>
                  </a:lnTo>
                  <a:lnTo>
                    <a:pt x="0" y="939089"/>
                  </a:lnTo>
                  <a:close/>
                </a:path>
              </a:pathLst>
            </a:custGeom>
            <a:blipFill>
              <a:blip r:embed="rId2"/>
              <a:stretch>
                <a:fillRect l="-12622" r="-12622"/>
              </a:stretch>
            </a:blip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300897" y="8557181"/>
            <a:ext cx="16400573" cy="900434"/>
            <a:chOff x="0" y="0"/>
            <a:chExt cx="4319493" cy="2371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19493" cy="237151"/>
            </a:xfrm>
            <a:custGeom>
              <a:avLst/>
              <a:gdLst/>
              <a:ahLst/>
              <a:cxnLst/>
              <a:rect l="l" t="t" r="r" b="b"/>
              <a:pathLst>
                <a:path w="4319493" h="237151">
                  <a:moveTo>
                    <a:pt x="3304" y="0"/>
                  </a:moveTo>
                  <a:lnTo>
                    <a:pt x="4316188" y="0"/>
                  </a:lnTo>
                  <a:cubicBezTo>
                    <a:pt x="4318013" y="0"/>
                    <a:pt x="4319493" y="1479"/>
                    <a:pt x="4319493" y="3304"/>
                  </a:cubicBezTo>
                  <a:lnTo>
                    <a:pt x="4319493" y="233847"/>
                  </a:lnTo>
                  <a:cubicBezTo>
                    <a:pt x="4319493" y="235672"/>
                    <a:pt x="4318013" y="237151"/>
                    <a:pt x="4316188" y="237151"/>
                  </a:cubicBezTo>
                  <a:lnTo>
                    <a:pt x="3304" y="237151"/>
                  </a:lnTo>
                  <a:cubicBezTo>
                    <a:pt x="1479" y="237151"/>
                    <a:pt x="0" y="235672"/>
                    <a:pt x="0" y="233847"/>
                  </a:cubicBezTo>
                  <a:lnTo>
                    <a:pt x="0" y="3304"/>
                  </a:lnTo>
                  <a:cubicBezTo>
                    <a:pt x="0" y="1479"/>
                    <a:pt x="1479" y="0"/>
                    <a:pt x="330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19493" cy="2752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136772" y="8826740"/>
            <a:ext cx="3555483" cy="668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  <a:spcBef>
                <a:spcPct val="0"/>
              </a:spcBef>
            </a:pP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dec Pro Bold"/>
                <a:sym typeface="Codec Pro 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www.agrosmart.me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Codec Pro Bold"/>
              <a:sym typeface="Codec Pro Bold"/>
            </a:endParaRPr>
          </a:p>
          <a:p>
            <a:pPr>
              <a:lnSpc>
                <a:spcPts val="2659"/>
              </a:lnSpc>
              <a:spcBef>
                <a:spcPct val="0"/>
              </a:spcBef>
            </a:pP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0542199" y="8656353"/>
            <a:ext cx="767816" cy="601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 dirty="0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05</a:t>
            </a:r>
          </a:p>
        </p:txBody>
      </p:sp>
      <p:pic>
        <p:nvPicPr>
          <p:cNvPr id="22" name="Picture 2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369A275-125A-7BDD-0ECB-CE2B204661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420546"/>
            <a:ext cx="14782800" cy="76758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49123B-C504-4C34-92A5-7E5B2E2850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C5D8033-B81D-46AD-39E4-76D96BE91FC0}"/>
              </a:ext>
            </a:extLst>
          </p:cNvPr>
          <p:cNvGrpSpPr/>
          <p:nvPr/>
        </p:nvGrpSpPr>
        <p:grpSpPr>
          <a:xfrm>
            <a:off x="-300897" y="8557181"/>
            <a:ext cx="16400573" cy="900434"/>
            <a:chOff x="0" y="0"/>
            <a:chExt cx="4319493" cy="23715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14CAA77F-1CB1-D8BE-DF47-5DFE8799FF5E}"/>
                </a:ext>
              </a:extLst>
            </p:cNvPr>
            <p:cNvSpPr/>
            <p:nvPr/>
          </p:nvSpPr>
          <p:spPr>
            <a:xfrm>
              <a:off x="0" y="0"/>
              <a:ext cx="4319493" cy="237151"/>
            </a:xfrm>
            <a:custGeom>
              <a:avLst/>
              <a:gdLst/>
              <a:ahLst/>
              <a:cxnLst/>
              <a:rect l="l" t="t" r="r" b="b"/>
              <a:pathLst>
                <a:path w="4319493" h="237151">
                  <a:moveTo>
                    <a:pt x="3304" y="0"/>
                  </a:moveTo>
                  <a:lnTo>
                    <a:pt x="4316188" y="0"/>
                  </a:lnTo>
                  <a:cubicBezTo>
                    <a:pt x="4318013" y="0"/>
                    <a:pt x="4319493" y="1479"/>
                    <a:pt x="4319493" y="3304"/>
                  </a:cubicBezTo>
                  <a:lnTo>
                    <a:pt x="4319493" y="233847"/>
                  </a:lnTo>
                  <a:cubicBezTo>
                    <a:pt x="4319493" y="235672"/>
                    <a:pt x="4318013" y="237151"/>
                    <a:pt x="4316188" y="237151"/>
                  </a:cubicBezTo>
                  <a:lnTo>
                    <a:pt x="3304" y="237151"/>
                  </a:lnTo>
                  <a:cubicBezTo>
                    <a:pt x="1479" y="237151"/>
                    <a:pt x="0" y="235672"/>
                    <a:pt x="0" y="233847"/>
                  </a:cubicBezTo>
                  <a:lnTo>
                    <a:pt x="0" y="3304"/>
                  </a:lnTo>
                  <a:cubicBezTo>
                    <a:pt x="0" y="1479"/>
                    <a:pt x="1479" y="0"/>
                    <a:pt x="330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0B354569-B6E9-AB0F-1B75-5278F5B4E62B}"/>
                </a:ext>
              </a:extLst>
            </p:cNvPr>
            <p:cNvSpPr txBox="1"/>
            <p:nvPr/>
          </p:nvSpPr>
          <p:spPr>
            <a:xfrm>
              <a:off x="0" y="-38100"/>
              <a:ext cx="4319493" cy="2752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>
            <a:extLst>
              <a:ext uri="{FF2B5EF4-FFF2-40B4-BE49-F238E27FC236}">
                <a16:creationId xmlns:a16="http://schemas.microsoft.com/office/drawing/2014/main" id="{8BDE8299-28C3-8EF8-4D93-885DA8ED3AAA}"/>
              </a:ext>
            </a:extLst>
          </p:cNvPr>
          <p:cNvSpPr txBox="1"/>
          <p:nvPr/>
        </p:nvSpPr>
        <p:spPr>
          <a:xfrm>
            <a:off x="1136772" y="8826740"/>
            <a:ext cx="3555483" cy="668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  <a:spcBef>
                <a:spcPct val="0"/>
              </a:spcBef>
            </a:pP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dec Pro Bold"/>
                <a:sym typeface="Codec Pro 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www.agrosmart.me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Codec Pro Bold"/>
              <a:sym typeface="Codec Pro Bold"/>
            </a:endParaRPr>
          </a:p>
          <a:p>
            <a:pPr>
              <a:lnSpc>
                <a:spcPts val="2659"/>
              </a:lnSpc>
              <a:spcBef>
                <a:spcPct val="0"/>
              </a:spcBef>
            </a:pP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961E592C-9302-D082-908B-1D36EB4CD56B}"/>
              </a:ext>
            </a:extLst>
          </p:cNvPr>
          <p:cNvSpPr txBox="1"/>
          <p:nvPr/>
        </p:nvSpPr>
        <p:spPr>
          <a:xfrm>
            <a:off x="10542199" y="8656353"/>
            <a:ext cx="767816" cy="618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 dirty="0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06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C3D6521-B31F-5548-82AE-5CC1A57F2A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772" y="495300"/>
            <a:ext cx="16008228" cy="7754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6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2F3398-2721-EB9D-4E69-D346A2A2C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6A3FB582-1507-DE19-6AF1-46376C5FC52B}"/>
              </a:ext>
            </a:extLst>
          </p:cNvPr>
          <p:cNvGrpSpPr/>
          <p:nvPr/>
        </p:nvGrpSpPr>
        <p:grpSpPr>
          <a:xfrm>
            <a:off x="-300897" y="8557181"/>
            <a:ext cx="16400573" cy="900434"/>
            <a:chOff x="0" y="0"/>
            <a:chExt cx="4319493" cy="237151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43366805-5134-B5F1-4624-F49BA09489BA}"/>
                </a:ext>
              </a:extLst>
            </p:cNvPr>
            <p:cNvSpPr/>
            <p:nvPr/>
          </p:nvSpPr>
          <p:spPr>
            <a:xfrm>
              <a:off x="0" y="0"/>
              <a:ext cx="4319493" cy="237151"/>
            </a:xfrm>
            <a:custGeom>
              <a:avLst/>
              <a:gdLst/>
              <a:ahLst/>
              <a:cxnLst/>
              <a:rect l="l" t="t" r="r" b="b"/>
              <a:pathLst>
                <a:path w="4319493" h="237151">
                  <a:moveTo>
                    <a:pt x="3304" y="0"/>
                  </a:moveTo>
                  <a:lnTo>
                    <a:pt x="4316188" y="0"/>
                  </a:lnTo>
                  <a:cubicBezTo>
                    <a:pt x="4318013" y="0"/>
                    <a:pt x="4319493" y="1479"/>
                    <a:pt x="4319493" y="3304"/>
                  </a:cubicBezTo>
                  <a:lnTo>
                    <a:pt x="4319493" y="233847"/>
                  </a:lnTo>
                  <a:cubicBezTo>
                    <a:pt x="4319493" y="235672"/>
                    <a:pt x="4318013" y="237151"/>
                    <a:pt x="4316188" y="237151"/>
                  </a:cubicBezTo>
                  <a:lnTo>
                    <a:pt x="3304" y="237151"/>
                  </a:lnTo>
                  <a:cubicBezTo>
                    <a:pt x="1479" y="237151"/>
                    <a:pt x="0" y="235672"/>
                    <a:pt x="0" y="233847"/>
                  </a:cubicBezTo>
                  <a:lnTo>
                    <a:pt x="0" y="3304"/>
                  </a:lnTo>
                  <a:cubicBezTo>
                    <a:pt x="0" y="1479"/>
                    <a:pt x="1479" y="0"/>
                    <a:pt x="3304" y="0"/>
                  </a:cubicBezTo>
                  <a:close/>
                </a:path>
              </a:pathLst>
            </a:custGeom>
            <a:solidFill>
              <a:srgbClr val="B4C273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CD84C4E-796B-5985-61C4-228490C2A024}"/>
                </a:ext>
              </a:extLst>
            </p:cNvPr>
            <p:cNvSpPr txBox="1"/>
            <p:nvPr/>
          </p:nvSpPr>
          <p:spPr>
            <a:xfrm>
              <a:off x="0" y="-38100"/>
              <a:ext cx="4319493" cy="2752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9" name="TextBox 19">
            <a:extLst>
              <a:ext uri="{FF2B5EF4-FFF2-40B4-BE49-F238E27FC236}">
                <a16:creationId xmlns:a16="http://schemas.microsoft.com/office/drawing/2014/main" id="{EF373834-3F8B-E3FB-376A-BFF8C9CF862D}"/>
              </a:ext>
            </a:extLst>
          </p:cNvPr>
          <p:cNvSpPr txBox="1"/>
          <p:nvPr/>
        </p:nvSpPr>
        <p:spPr>
          <a:xfrm>
            <a:off x="1136772" y="8826740"/>
            <a:ext cx="3555483" cy="668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  <a:spcBef>
                <a:spcPct val="0"/>
              </a:spcBef>
            </a:pPr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dec Pro Bold"/>
                <a:sym typeface="Codec Pro 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www.agrosmart.me</a:t>
            </a: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Codec Pro Bold"/>
              <a:sym typeface="Codec Pro Bold"/>
            </a:endParaRPr>
          </a:p>
          <a:p>
            <a:pPr>
              <a:lnSpc>
                <a:spcPts val="2659"/>
              </a:lnSpc>
              <a:spcBef>
                <a:spcPct val="0"/>
              </a:spcBef>
            </a:pPr>
            <a:endParaRPr lang="en-US" b="1" dirty="0">
              <a:solidFill>
                <a:schemeClr val="tx2">
                  <a:lumMod val="60000"/>
                  <a:lumOff val="40000"/>
                </a:schemeClr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AC979EDE-945D-FFE4-ED49-0DB5A13C7697}"/>
              </a:ext>
            </a:extLst>
          </p:cNvPr>
          <p:cNvSpPr txBox="1"/>
          <p:nvPr/>
        </p:nvSpPr>
        <p:spPr>
          <a:xfrm>
            <a:off x="10542199" y="8656353"/>
            <a:ext cx="767816" cy="618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 dirty="0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07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099EA91-AC8F-A4A9-EDBE-F28246EDC2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350" y="294287"/>
            <a:ext cx="15147300" cy="781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836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36355" y="2108844"/>
            <a:ext cx="4961174" cy="7414378"/>
            <a:chOff x="0" y="0"/>
            <a:chExt cx="1306647" cy="195275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06647" cy="1952758"/>
            </a:xfrm>
            <a:custGeom>
              <a:avLst/>
              <a:gdLst/>
              <a:ahLst/>
              <a:cxnLst/>
              <a:rect l="l" t="t" r="r" b="b"/>
              <a:pathLst>
                <a:path w="1306647" h="1952758">
                  <a:moveTo>
                    <a:pt x="42134" y="0"/>
                  </a:moveTo>
                  <a:lnTo>
                    <a:pt x="1264513" y="0"/>
                  </a:lnTo>
                  <a:cubicBezTo>
                    <a:pt x="1275688" y="0"/>
                    <a:pt x="1286405" y="4439"/>
                    <a:pt x="1294306" y="12341"/>
                  </a:cubicBezTo>
                  <a:cubicBezTo>
                    <a:pt x="1302208" y="20242"/>
                    <a:pt x="1306647" y="30959"/>
                    <a:pt x="1306647" y="42134"/>
                  </a:cubicBezTo>
                  <a:lnTo>
                    <a:pt x="1306647" y="1910624"/>
                  </a:lnTo>
                  <a:cubicBezTo>
                    <a:pt x="1306647" y="1921799"/>
                    <a:pt x="1302208" y="1932516"/>
                    <a:pt x="1294306" y="1940417"/>
                  </a:cubicBezTo>
                  <a:cubicBezTo>
                    <a:pt x="1286405" y="1948319"/>
                    <a:pt x="1275688" y="1952758"/>
                    <a:pt x="1264513" y="1952758"/>
                  </a:cubicBezTo>
                  <a:lnTo>
                    <a:pt x="42134" y="1952758"/>
                  </a:lnTo>
                  <a:cubicBezTo>
                    <a:pt x="30959" y="1952758"/>
                    <a:pt x="20242" y="1948319"/>
                    <a:pt x="12341" y="1940417"/>
                  </a:cubicBezTo>
                  <a:cubicBezTo>
                    <a:pt x="4439" y="1932516"/>
                    <a:pt x="0" y="1921799"/>
                    <a:pt x="0" y="1910624"/>
                  </a:cubicBezTo>
                  <a:lnTo>
                    <a:pt x="0" y="42134"/>
                  </a:lnTo>
                  <a:cubicBezTo>
                    <a:pt x="0" y="30959"/>
                    <a:pt x="4439" y="20242"/>
                    <a:pt x="12341" y="12341"/>
                  </a:cubicBezTo>
                  <a:cubicBezTo>
                    <a:pt x="20242" y="4439"/>
                    <a:pt x="30959" y="0"/>
                    <a:pt x="42134" y="0"/>
                  </a:cubicBezTo>
                  <a:close/>
                </a:path>
              </a:pathLst>
            </a:custGeom>
            <a:solidFill>
              <a:srgbClr val="487307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306647" cy="1990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545375" y="2108844"/>
            <a:ext cx="4961174" cy="7414378"/>
            <a:chOff x="0" y="0"/>
            <a:chExt cx="1306647" cy="1952758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306647" cy="1952758"/>
            </a:xfrm>
            <a:custGeom>
              <a:avLst/>
              <a:gdLst/>
              <a:ahLst/>
              <a:cxnLst/>
              <a:rect l="l" t="t" r="r" b="b"/>
              <a:pathLst>
                <a:path w="1306647" h="1952758">
                  <a:moveTo>
                    <a:pt x="42134" y="0"/>
                  </a:moveTo>
                  <a:lnTo>
                    <a:pt x="1264513" y="0"/>
                  </a:lnTo>
                  <a:cubicBezTo>
                    <a:pt x="1275688" y="0"/>
                    <a:pt x="1286405" y="4439"/>
                    <a:pt x="1294306" y="12341"/>
                  </a:cubicBezTo>
                  <a:cubicBezTo>
                    <a:pt x="1302208" y="20242"/>
                    <a:pt x="1306647" y="30959"/>
                    <a:pt x="1306647" y="42134"/>
                  </a:cubicBezTo>
                  <a:lnTo>
                    <a:pt x="1306647" y="1910624"/>
                  </a:lnTo>
                  <a:cubicBezTo>
                    <a:pt x="1306647" y="1921799"/>
                    <a:pt x="1302208" y="1932516"/>
                    <a:pt x="1294306" y="1940417"/>
                  </a:cubicBezTo>
                  <a:cubicBezTo>
                    <a:pt x="1286405" y="1948319"/>
                    <a:pt x="1275688" y="1952758"/>
                    <a:pt x="1264513" y="1952758"/>
                  </a:cubicBezTo>
                  <a:lnTo>
                    <a:pt x="42134" y="1952758"/>
                  </a:lnTo>
                  <a:cubicBezTo>
                    <a:pt x="30959" y="1952758"/>
                    <a:pt x="20242" y="1948319"/>
                    <a:pt x="12341" y="1940417"/>
                  </a:cubicBezTo>
                  <a:cubicBezTo>
                    <a:pt x="4439" y="1932516"/>
                    <a:pt x="0" y="1921799"/>
                    <a:pt x="0" y="1910624"/>
                  </a:cubicBezTo>
                  <a:lnTo>
                    <a:pt x="0" y="42134"/>
                  </a:lnTo>
                  <a:cubicBezTo>
                    <a:pt x="0" y="30959"/>
                    <a:pt x="4439" y="20242"/>
                    <a:pt x="12341" y="12341"/>
                  </a:cubicBezTo>
                  <a:cubicBezTo>
                    <a:pt x="20242" y="4439"/>
                    <a:pt x="30959" y="0"/>
                    <a:pt x="42134" y="0"/>
                  </a:cubicBezTo>
                  <a:close/>
                </a:path>
              </a:pathLst>
            </a:custGeom>
            <a:solidFill>
              <a:srgbClr val="133D31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306647" cy="1990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190470" y="2108844"/>
            <a:ext cx="4961174" cy="7414378"/>
            <a:chOff x="0" y="0"/>
            <a:chExt cx="1306647" cy="195275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06647" cy="1952758"/>
            </a:xfrm>
            <a:custGeom>
              <a:avLst/>
              <a:gdLst/>
              <a:ahLst/>
              <a:cxnLst/>
              <a:rect l="l" t="t" r="r" b="b"/>
              <a:pathLst>
                <a:path w="1306647" h="1952758">
                  <a:moveTo>
                    <a:pt x="42134" y="0"/>
                  </a:moveTo>
                  <a:lnTo>
                    <a:pt x="1264513" y="0"/>
                  </a:lnTo>
                  <a:cubicBezTo>
                    <a:pt x="1275688" y="0"/>
                    <a:pt x="1286405" y="4439"/>
                    <a:pt x="1294306" y="12341"/>
                  </a:cubicBezTo>
                  <a:cubicBezTo>
                    <a:pt x="1302208" y="20242"/>
                    <a:pt x="1306647" y="30959"/>
                    <a:pt x="1306647" y="42134"/>
                  </a:cubicBezTo>
                  <a:lnTo>
                    <a:pt x="1306647" y="1910624"/>
                  </a:lnTo>
                  <a:cubicBezTo>
                    <a:pt x="1306647" y="1921799"/>
                    <a:pt x="1302208" y="1932516"/>
                    <a:pt x="1294306" y="1940417"/>
                  </a:cubicBezTo>
                  <a:cubicBezTo>
                    <a:pt x="1286405" y="1948319"/>
                    <a:pt x="1275688" y="1952758"/>
                    <a:pt x="1264513" y="1952758"/>
                  </a:cubicBezTo>
                  <a:lnTo>
                    <a:pt x="42134" y="1952758"/>
                  </a:lnTo>
                  <a:cubicBezTo>
                    <a:pt x="30959" y="1952758"/>
                    <a:pt x="20242" y="1948319"/>
                    <a:pt x="12341" y="1940417"/>
                  </a:cubicBezTo>
                  <a:cubicBezTo>
                    <a:pt x="4439" y="1932516"/>
                    <a:pt x="0" y="1921799"/>
                    <a:pt x="0" y="1910624"/>
                  </a:cubicBezTo>
                  <a:lnTo>
                    <a:pt x="0" y="42134"/>
                  </a:lnTo>
                  <a:cubicBezTo>
                    <a:pt x="0" y="30959"/>
                    <a:pt x="4439" y="20242"/>
                    <a:pt x="12341" y="12341"/>
                  </a:cubicBezTo>
                  <a:cubicBezTo>
                    <a:pt x="20242" y="4439"/>
                    <a:pt x="30959" y="0"/>
                    <a:pt x="42134" y="0"/>
                  </a:cubicBezTo>
                  <a:close/>
                </a:path>
              </a:pathLst>
            </a:custGeom>
            <a:solidFill>
              <a:srgbClr val="487307"/>
            </a:solidFill>
            <a:ln w="3810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306647" cy="19908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686701" y="8642566"/>
            <a:ext cx="1512262" cy="1231467"/>
            <a:chOff x="0" y="0"/>
            <a:chExt cx="398291" cy="324337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98291" cy="324337"/>
            </a:xfrm>
            <a:custGeom>
              <a:avLst/>
              <a:gdLst/>
              <a:ahLst/>
              <a:cxnLst/>
              <a:rect l="l" t="t" r="r" b="b"/>
              <a:pathLst>
                <a:path w="398291" h="324337">
                  <a:moveTo>
                    <a:pt x="117747" y="0"/>
                  </a:moveTo>
                  <a:lnTo>
                    <a:pt x="280544" y="0"/>
                  </a:lnTo>
                  <a:cubicBezTo>
                    <a:pt x="345574" y="0"/>
                    <a:pt x="398291" y="52717"/>
                    <a:pt x="398291" y="117747"/>
                  </a:cubicBezTo>
                  <a:lnTo>
                    <a:pt x="398291" y="206590"/>
                  </a:lnTo>
                  <a:cubicBezTo>
                    <a:pt x="398291" y="271620"/>
                    <a:pt x="345574" y="324337"/>
                    <a:pt x="280544" y="324337"/>
                  </a:cubicBezTo>
                  <a:lnTo>
                    <a:pt x="117747" y="324337"/>
                  </a:lnTo>
                  <a:cubicBezTo>
                    <a:pt x="52717" y="324337"/>
                    <a:pt x="0" y="271620"/>
                    <a:pt x="0" y="206590"/>
                  </a:cubicBezTo>
                  <a:lnTo>
                    <a:pt x="0" y="117747"/>
                  </a:lnTo>
                  <a:cubicBezTo>
                    <a:pt x="0" y="52717"/>
                    <a:pt x="52717" y="0"/>
                    <a:pt x="117747" y="0"/>
                  </a:cubicBezTo>
                  <a:close/>
                </a:path>
              </a:pathLst>
            </a:custGeom>
            <a:solidFill>
              <a:srgbClr val="EB9837"/>
            </a:solidFill>
            <a:ln cap="rnd">
              <a:noFill/>
              <a:prstDash val="solid"/>
              <a:round/>
            </a:ln>
          </p:spPr>
        </p:sp>
        <p:sp>
          <p:nvSpPr>
            <p:cNvPr id="23" name="TextBox 23"/>
            <p:cNvSpPr txBox="1"/>
            <p:nvPr/>
          </p:nvSpPr>
          <p:spPr>
            <a:xfrm>
              <a:off x="0" y="-38100"/>
              <a:ext cx="398291" cy="3624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6284581" y="8642566"/>
            <a:ext cx="1512262" cy="1231467"/>
            <a:chOff x="0" y="0"/>
            <a:chExt cx="398291" cy="324337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398291" cy="324337"/>
            </a:xfrm>
            <a:custGeom>
              <a:avLst/>
              <a:gdLst/>
              <a:ahLst/>
              <a:cxnLst/>
              <a:rect l="l" t="t" r="r" b="b"/>
              <a:pathLst>
                <a:path w="398291" h="324337">
                  <a:moveTo>
                    <a:pt x="117747" y="0"/>
                  </a:moveTo>
                  <a:lnTo>
                    <a:pt x="280544" y="0"/>
                  </a:lnTo>
                  <a:cubicBezTo>
                    <a:pt x="345574" y="0"/>
                    <a:pt x="398291" y="52717"/>
                    <a:pt x="398291" y="117747"/>
                  </a:cubicBezTo>
                  <a:lnTo>
                    <a:pt x="398291" y="206590"/>
                  </a:lnTo>
                  <a:cubicBezTo>
                    <a:pt x="398291" y="271620"/>
                    <a:pt x="345574" y="324337"/>
                    <a:pt x="280544" y="324337"/>
                  </a:cubicBezTo>
                  <a:lnTo>
                    <a:pt x="117747" y="324337"/>
                  </a:lnTo>
                  <a:cubicBezTo>
                    <a:pt x="52717" y="324337"/>
                    <a:pt x="0" y="271620"/>
                    <a:pt x="0" y="206590"/>
                  </a:cubicBezTo>
                  <a:lnTo>
                    <a:pt x="0" y="117747"/>
                  </a:lnTo>
                  <a:cubicBezTo>
                    <a:pt x="0" y="52717"/>
                    <a:pt x="52717" y="0"/>
                    <a:pt x="117747" y="0"/>
                  </a:cubicBezTo>
                  <a:close/>
                </a:path>
              </a:pathLst>
            </a:custGeom>
            <a:solidFill>
              <a:srgbClr val="EB9837"/>
            </a:solidFill>
            <a:ln cap="rnd">
              <a:noFill/>
              <a:prstDash val="solid"/>
              <a:round/>
            </a:ln>
          </p:spPr>
        </p:sp>
        <p:sp>
          <p:nvSpPr>
            <p:cNvPr id="26" name="TextBox 26"/>
            <p:cNvSpPr txBox="1"/>
            <p:nvPr/>
          </p:nvSpPr>
          <p:spPr>
            <a:xfrm>
              <a:off x="0" y="-38100"/>
              <a:ext cx="398291" cy="3624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>
            <a:off x="11697049" y="8642566"/>
            <a:ext cx="1512262" cy="1231467"/>
            <a:chOff x="0" y="0"/>
            <a:chExt cx="398291" cy="32433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398291" cy="324337"/>
            </a:xfrm>
            <a:custGeom>
              <a:avLst/>
              <a:gdLst/>
              <a:ahLst/>
              <a:cxnLst/>
              <a:rect l="l" t="t" r="r" b="b"/>
              <a:pathLst>
                <a:path w="398291" h="324337">
                  <a:moveTo>
                    <a:pt x="117747" y="0"/>
                  </a:moveTo>
                  <a:lnTo>
                    <a:pt x="280544" y="0"/>
                  </a:lnTo>
                  <a:cubicBezTo>
                    <a:pt x="345574" y="0"/>
                    <a:pt x="398291" y="52717"/>
                    <a:pt x="398291" y="117747"/>
                  </a:cubicBezTo>
                  <a:lnTo>
                    <a:pt x="398291" y="206590"/>
                  </a:lnTo>
                  <a:cubicBezTo>
                    <a:pt x="398291" y="271620"/>
                    <a:pt x="345574" y="324337"/>
                    <a:pt x="280544" y="324337"/>
                  </a:cubicBezTo>
                  <a:lnTo>
                    <a:pt x="117747" y="324337"/>
                  </a:lnTo>
                  <a:cubicBezTo>
                    <a:pt x="52717" y="324337"/>
                    <a:pt x="0" y="271620"/>
                    <a:pt x="0" y="206590"/>
                  </a:cubicBezTo>
                  <a:lnTo>
                    <a:pt x="0" y="117747"/>
                  </a:lnTo>
                  <a:cubicBezTo>
                    <a:pt x="0" y="52717"/>
                    <a:pt x="52717" y="0"/>
                    <a:pt x="117747" y="0"/>
                  </a:cubicBezTo>
                  <a:close/>
                </a:path>
              </a:pathLst>
            </a:custGeom>
            <a:solidFill>
              <a:srgbClr val="EB9837"/>
            </a:solidFill>
            <a:ln cap="rnd">
              <a:noFill/>
              <a:prstDash val="solid"/>
              <a:round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398291" cy="3624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16875392" y="913910"/>
            <a:ext cx="767816" cy="618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 dirty="0">
                <a:solidFill>
                  <a:srgbClr val="FFFCF3"/>
                </a:solidFill>
                <a:latin typeface="Garet Bold"/>
                <a:ea typeface="Garet Bold"/>
                <a:cs typeface="Garet Bold"/>
                <a:sym typeface="Garet Bold"/>
              </a:rPr>
              <a:t>08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2055659" y="3248273"/>
            <a:ext cx="3610418" cy="13383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370"/>
              </a:lnSpc>
            </a:pPr>
            <a:r>
              <a:rPr lang="en-US" sz="3623" b="1" dirty="0">
                <a:solidFill>
                  <a:srgbClr val="FFFAF5"/>
                </a:solidFill>
                <a:latin typeface="Garet Bold"/>
              </a:rPr>
              <a:t>User Dashboard </a:t>
            </a:r>
          </a:p>
          <a:p>
            <a:pPr algn="ctr">
              <a:lnSpc>
                <a:spcPts val="3370"/>
              </a:lnSpc>
            </a:pPr>
            <a:endParaRPr lang="en-US" sz="3623" b="1" dirty="0">
              <a:solidFill>
                <a:srgbClr val="FFFAF5"/>
              </a:solidFill>
              <a:latin typeface="Garet Bold"/>
              <a:ea typeface="Garet Bold"/>
              <a:cs typeface="Garet Bold"/>
              <a:sym typeface="Garet Bold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7231196" y="3134341"/>
            <a:ext cx="3774560" cy="902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0"/>
              </a:lnSpc>
            </a:pPr>
            <a:r>
              <a:rPr lang="en-IN" sz="3623" b="1" dirty="0">
                <a:solidFill>
                  <a:srgbClr val="FFFAF5"/>
                </a:solidFill>
                <a:latin typeface="Garet Bold"/>
              </a:rPr>
              <a:t>Admin Dashboard</a:t>
            </a:r>
            <a:endParaRPr lang="en-US" sz="3623" b="1" dirty="0">
              <a:solidFill>
                <a:srgbClr val="FFFAF5"/>
              </a:solidFill>
              <a:latin typeface="Garet Bold"/>
              <a:sym typeface="Garet Bold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791938" y="4515536"/>
            <a:ext cx="3613345" cy="20331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31" dirty="0">
                <a:solidFill>
                  <a:srgbClr val="FFFAF5"/>
                </a:solidFill>
                <a:latin typeface="Garet"/>
              </a:rPr>
              <a:t>Dashboard Overview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31" dirty="0">
                <a:solidFill>
                  <a:srgbClr val="FFFAF5"/>
                </a:solidFill>
                <a:latin typeface="Garet"/>
              </a:rPr>
              <a:t>Weather Page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31" dirty="0">
                <a:solidFill>
                  <a:srgbClr val="FFFAF5"/>
                </a:solidFill>
                <a:latin typeface="Garet"/>
              </a:rPr>
              <a:t>Insights Page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31" dirty="0">
                <a:solidFill>
                  <a:srgbClr val="FFFAF5"/>
                </a:solidFill>
                <a:latin typeface="Garet"/>
              </a:rPr>
              <a:t>Notifications Page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31" dirty="0">
                <a:solidFill>
                  <a:srgbClr val="FFFAF5"/>
                </a:solidFill>
                <a:latin typeface="Garet"/>
              </a:rPr>
              <a:t>Schedules Page</a:t>
            </a:r>
          </a:p>
          <a:p>
            <a:pPr algn="ctr">
              <a:lnSpc>
                <a:spcPts val="2409"/>
              </a:lnSpc>
            </a:pPr>
            <a:endParaRPr lang="en-US" sz="2231" dirty="0">
              <a:solidFill>
                <a:srgbClr val="FFFAF5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7046168" y="4515536"/>
            <a:ext cx="3959589" cy="23408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31" dirty="0">
                <a:solidFill>
                  <a:srgbClr val="FFFAF5"/>
                </a:solidFill>
                <a:latin typeface="Garet"/>
              </a:rPr>
              <a:t>Manage Users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31" dirty="0">
                <a:solidFill>
                  <a:srgbClr val="FFFAF5"/>
                </a:solidFill>
                <a:latin typeface="Garet"/>
              </a:rPr>
              <a:t>Manage Crops / Farms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31" dirty="0">
                <a:solidFill>
                  <a:srgbClr val="FFFAF5"/>
                </a:solidFill>
                <a:latin typeface="Garet"/>
              </a:rPr>
              <a:t>Approve / Send Notifications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31" dirty="0">
                <a:solidFill>
                  <a:srgbClr val="FFFAF5"/>
                </a:solidFill>
                <a:latin typeface="Garet"/>
              </a:rPr>
              <a:t>Analytics Panel</a:t>
            </a:r>
          </a:p>
          <a:p>
            <a:pPr algn="ctr">
              <a:lnSpc>
                <a:spcPts val="2409"/>
              </a:lnSpc>
            </a:pPr>
            <a:endParaRPr lang="en-US" sz="2231" dirty="0">
              <a:solidFill>
                <a:srgbClr val="FFFAF5"/>
              </a:solidFill>
              <a:latin typeface="Garet"/>
              <a:sym typeface="Garet"/>
            </a:endParaRPr>
          </a:p>
          <a:p>
            <a:pPr algn="ctr">
              <a:lnSpc>
                <a:spcPts val="2409"/>
              </a:lnSpc>
            </a:pPr>
            <a:endParaRPr lang="en-US" sz="2231" dirty="0">
              <a:solidFill>
                <a:srgbClr val="FFFAF5"/>
              </a:solidFill>
              <a:latin typeface="Garet"/>
              <a:ea typeface="Garet"/>
              <a:cs typeface="Garet"/>
              <a:sym typeface="Garet"/>
            </a:endParaRPr>
          </a:p>
        </p:txBody>
      </p:sp>
      <p:sp>
        <p:nvSpPr>
          <p:cNvPr id="35" name="TextBox 35"/>
          <p:cNvSpPr txBox="1"/>
          <p:nvPr/>
        </p:nvSpPr>
        <p:spPr>
          <a:xfrm>
            <a:off x="12763849" y="3248273"/>
            <a:ext cx="4058608" cy="13383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0"/>
              </a:lnSpc>
            </a:pPr>
            <a:r>
              <a:rPr lang="en-IN" sz="3623" b="1" dirty="0">
                <a:solidFill>
                  <a:srgbClr val="FFFAF5"/>
                </a:solidFill>
                <a:latin typeface="Garet Bold"/>
              </a:rPr>
              <a:t>Workflow / Use Case</a:t>
            </a:r>
          </a:p>
          <a:p>
            <a:pPr algn="ctr">
              <a:lnSpc>
                <a:spcPts val="3370"/>
              </a:lnSpc>
            </a:pPr>
            <a:endParaRPr lang="en-US" sz="3623" b="1" dirty="0">
              <a:solidFill>
                <a:srgbClr val="FFFAF5"/>
              </a:solidFill>
              <a:latin typeface="Garet Bold"/>
              <a:ea typeface="Garet Bold"/>
              <a:cs typeface="Garet Bold"/>
              <a:sym typeface="Garet Bold"/>
            </a:endParaRPr>
          </a:p>
        </p:txBody>
      </p:sp>
      <p:sp>
        <p:nvSpPr>
          <p:cNvPr id="36" name="TextBox 36"/>
          <p:cNvSpPr txBox="1"/>
          <p:nvPr/>
        </p:nvSpPr>
        <p:spPr>
          <a:xfrm>
            <a:off x="12763849" y="4547049"/>
            <a:ext cx="3959589" cy="2059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IN" sz="2231" dirty="0">
                <a:solidFill>
                  <a:srgbClr val="FFFAF5"/>
                </a:solidFill>
                <a:latin typeface="Garet"/>
              </a:rPr>
              <a:t>→ Farmer Login </a:t>
            </a:r>
            <a:br>
              <a:rPr lang="en-IN" sz="2231" dirty="0">
                <a:solidFill>
                  <a:srgbClr val="FFFAF5"/>
                </a:solidFill>
                <a:latin typeface="Garet"/>
              </a:rPr>
            </a:br>
            <a:r>
              <a:rPr lang="en-IN" sz="2231" dirty="0">
                <a:solidFill>
                  <a:srgbClr val="FFFAF5"/>
                </a:solidFill>
                <a:latin typeface="Garet"/>
              </a:rPr>
              <a:t>→ Check Weather </a:t>
            </a:r>
          </a:p>
          <a:p>
            <a:r>
              <a:rPr lang="en-IN" sz="2231" dirty="0">
                <a:solidFill>
                  <a:srgbClr val="FFFAF5"/>
                </a:solidFill>
                <a:latin typeface="Garet"/>
              </a:rPr>
              <a:t>→ Add Crop Schedule </a:t>
            </a:r>
          </a:p>
          <a:p>
            <a:r>
              <a:rPr lang="en-IN" sz="2231" dirty="0">
                <a:solidFill>
                  <a:srgbClr val="FFFAF5"/>
                </a:solidFill>
                <a:latin typeface="Garet"/>
              </a:rPr>
              <a:t>→ Get Notification</a:t>
            </a:r>
          </a:p>
          <a:p>
            <a:r>
              <a:rPr lang="en-IN" sz="2231" dirty="0">
                <a:solidFill>
                  <a:srgbClr val="FFFAF5"/>
                </a:solidFill>
                <a:latin typeface="Garet"/>
              </a:rPr>
              <a:t>→ Track Progress via Insights.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A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368" y="4551328"/>
            <a:ext cx="18966128" cy="6942477"/>
            <a:chOff x="0" y="0"/>
            <a:chExt cx="4995194" cy="182847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995194" cy="1828471"/>
            </a:xfrm>
            <a:custGeom>
              <a:avLst/>
              <a:gdLst/>
              <a:ahLst/>
              <a:cxnLst/>
              <a:rect l="l" t="t" r="r" b="b"/>
              <a:pathLst>
                <a:path w="4995194" h="1828471">
                  <a:moveTo>
                    <a:pt x="0" y="0"/>
                  </a:moveTo>
                  <a:lnTo>
                    <a:pt x="4995194" y="0"/>
                  </a:lnTo>
                  <a:lnTo>
                    <a:pt x="4995194" y="1828471"/>
                  </a:lnTo>
                  <a:lnTo>
                    <a:pt x="0" y="1828471"/>
                  </a:lnTo>
                  <a:close/>
                </a:path>
              </a:pathLst>
            </a:custGeom>
            <a:solidFill>
              <a:srgbClr val="FFEEBF">
                <a:alpha val="26667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995194" cy="18665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457696" y="4235242"/>
            <a:ext cx="5023058" cy="502305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3857" r="-33857"/>
              </a:stretch>
            </a:blipFill>
            <a:ln w="85725" cap="sq">
              <a:solidFill>
                <a:srgbClr val="B4C273"/>
              </a:solidFill>
              <a:prstDash val="solid"/>
              <a:miter/>
            </a:ln>
          </p:spPr>
        </p:sp>
      </p:grpSp>
      <p:grpSp>
        <p:nvGrpSpPr>
          <p:cNvPr id="7" name="Group 7"/>
          <p:cNvGrpSpPr/>
          <p:nvPr/>
        </p:nvGrpSpPr>
        <p:grpSpPr>
          <a:xfrm>
            <a:off x="8661881" y="6488351"/>
            <a:ext cx="2618737" cy="2618737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571318" y="720599"/>
            <a:ext cx="5919517" cy="591951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3857" r="-33857"/>
              </a:stretch>
            </a:blipFill>
            <a:ln w="85725" cap="sq">
              <a:solidFill>
                <a:srgbClr val="B4C273"/>
              </a:solidFill>
              <a:prstDash val="solid"/>
              <a:miter/>
            </a:ln>
          </p:spPr>
        </p:sp>
      </p:grpSp>
      <p:grpSp>
        <p:nvGrpSpPr>
          <p:cNvPr id="12" name="Group 12"/>
          <p:cNvGrpSpPr/>
          <p:nvPr/>
        </p:nvGrpSpPr>
        <p:grpSpPr>
          <a:xfrm>
            <a:off x="16201287" y="1833456"/>
            <a:ext cx="2086713" cy="2086713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18417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243869" y="4744905"/>
            <a:ext cx="6417571" cy="4262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5"/>
              </a:lnSpc>
              <a:spcBef>
                <a:spcPct val="0"/>
              </a:spcBef>
            </a:pPr>
            <a:r>
              <a:rPr lang="en-US" sz="2497" dirty="0">
                <a:solidFill>
                  <a:srgbClr val="487307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160681" y="8946841"/>
            <a:ext cx="3555483" cy="6688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59"/>
              </a:lnSpc>
              <a:spcBef>
                <a:spcPct val="0"/>
              </a:spcBef>
            </a:pPr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dec Pro Bold"/>
                <a:sym typeface="Codec Pro 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www.agrosmart.me</a:t>
            </a:r>
            <a:endParaRPr lang="en-US" sz="2000" b="1" dirty="0">
              <a:solidFill>
                <a:schemeClr val="tx2">
                  <a:lumMod val="60000"/>
                  <a:lumOff val="40000"/>
                </a:schemeClr>
              </a:solidFill>
              <a:latin typeface="Codec Pro Bold"/>
              <a:sym typeface="Codec Pro Bold"/>
            </a:endParaRPr>
          </a:p>
          <a:p>
            <a:pPr algn="l">
              <a:lnSpc>
                <a:spcPts val="2659"/>
              </a:lnSpc>
              <a:spcBef>
                <a:spcPct val="0"/>
              </a:spcBef>
            </a:pPr>
            <a:endParaRPr lang="en-US" sz="1899" b="1" dirty="0">
              <a:solidFill>
                <a:schemeClr val="tx2">
                  <a:lumMod val="60000"/>
                  <a:lumOff val="40000"/>
                </a:schemeClr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6875392" y="8772777"/>
            <a:ext cx="767816" cy="6185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8"/>
              </a:lnSpc>
              <a:spcBef>
                <a:spcPct val="0"/>
              </a:spcBef>
            </a:pPr>
            <a:r>
              <a:rPr lang="en-US" sz="3577" b="1" dirty="0">
                <a:solidFill>
                  <a:srgbClr val="487307"/>
                </a:solidFill>
                <a:latin typeface="Garet Bold"/>
                <a:ea typeface="Garet Bold"/>
                <a:cs typeface="Garet Bold"/>
                <a:sym typeface="Garet Bold"/>
              </a:rPr>
              <a:t>09</a:t>
            </a:r>
          </a:p>
        </p:txBody>
      </p:sp>
      <p:sp>
        <p:nvSpPr>
          <p:cNvPr id="24" name="Rectangle 1">
            <a:extLst>
              <a:ext uri="{FF2B5EF4-FFF2-40B4-BE49-F238E27FC236}">
                <a16:creationId xmlns:a16="http://schemas.microsoft.com/office/drawing/2014/main" id="{AF51A4DE-C428-40FB-29F4-DF61DE8BBB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947" y="4551328"/>
            <a:ext cx="7720869" cy="3214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8498" b="1" dirty="0">
                <a:solidFill>
                  <a:srgbClr val="70821F"/>
                </a:solidFill>
                <a:latin typeface="Garet Bold"/>
              </a:rPr>
              <a:t>Benefits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97" dirty="0">
                <a:solidFill>
                  <a:srgbClr val="487307"/>
                </a:solidFill>
                <a:latin typeface="Poppins"/>
                <a:cs typeface="Poppins"/>
              </a:rPr>
              <a:t>Real-time data for farmers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97" dirty="0">
                <a:solidFill>
                  <a:srgbClr val="487307"/>
                </a:solidFill>
                <a:latin typeface="Poppins"/>
                <a:cs typeface="Poppins"/>
              </a:rPr>
              <a:t>Better crop management &amp; yield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97" dirty="0">
                <a:solidFill>
                  <a:srgbClr val="487307"/>
                </a:solidFill>
                <a:latin typeface="Poppins"/>
                <a:cs typeface="Poppins"/>
              </a:rPr>
              <a:t>Cost savings through optimization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97" dirty="0">
                <a:solidFill>
                  <a:srgbClr val="487307"/>
                </a:solidFill>
                <a:latin typeface="Poppins"/>
                <a:cs typeface="Poppins"/>
              </a:rPr>
              <a:t>Easy-to-use web app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35130BA6-0617-B3A2-DD47-C18BE0BD09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5630" y="377019"/>
            <a:ext cx="12691295" cy="3400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8498" b="1" dirty="0">
                <a:solidFill>
                  <a:srgbClr val="70821F"/>
                </a:solidFill>
                <a:latin typeface="Garet Bold"/>
              </a:rPr>
              <a:t>Future Enhancements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97" dirty="0">
                <a:solidFill>
                  <a:srgbClr val="487307"/>
                </a:solidFill>
                <a:latin typeface="Poppins"/>
                <a:cs typeface="Poppins"/>
              </a:rPr>
              <a:t>Mobile App version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97" dirty="0">
                <a:solidFill>
                  <a:srgbClr val="487307"/>
                </a:solidFill>
                <a:latin typeface="Poppins"/>
                <a:cs typeface="Poppins"/>
              </a:rPr>
              <a:t>AI-based crop disease detection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97" dirty="0">
                <a:solidFill>
                  <a:srgbClr val="487307"/>
                </a:solidFill>
                <a:latin typeface="Poppins"/>
                <a:cs typeface="Poppins"/>
              </a:rPr>
              <a:t>Integration with IoT sensors (soil, irrigation)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497" dirty="0">
                <a:solidFill>
                  <a:srgbClr val="487307"/>
                </a:solidFill>
                <a:latin typeface="Poppins"/>
                <a:cs typeface="Poppins"/>
              </a:rPr>
              <a:t>Multi-language support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3501E6-C2BB-8C4A-2DFC-8F4EE7380C27}"/>
              </a:ext>
            </a:extLst>
          </p:cNvPr>
          <p:cNvSpPr txBox="1"/>
          <p:nvPr/>
        </p:nvSpPr>
        <p:spPr>
          <a:xfrm>
            <a:off x="1011248" y="8521331"/>
            <a:ext cx="46156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dec Pro 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</a:t>
            </a:r>
            <a:r>
              <a:rPr lang="en-IN" sz="20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dec Pro 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mr-baraiya</a:t>
            </a:r>
            <a:r>
              <a:rPr lang="en-IN" sz="2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Codec Pro 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IN" sz="2000" b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Codec Pro Bol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AgroSmart</a:t>
            </a:r>
            <a:endParaRPr lang="en-IN" sz="2000" b="1" dirty="0">
              <a:solidFill>
                <a:schemeClr val="tx2">
                  <a:lumMod val="60000"/>
                  <a:lumOff val="40000"/>
                </a:schemeClr>
              </a:solidFill>
              <a:latin typeface="Codec Pro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4" grpId="0"/>
      <p:bldP spid="26" grpId="0"/>
      <p:bldP spid="2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447</Words>
  <Application>Microsoft Office PowerPoint</Application>
  <PresentationFormat>Custom</PresentationFormat>
  <Paragraphs>90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Arial</vt:lpstr>
      <vt:lpstr>Garet Bold</vt:lpstr>
      <vt:lpstr>Garet</vt:lpstr>
      <vt:lpstr>Garet Light</vt:lpstr>
      <vt:lpstr>Canva Sans Bold</vt:lpstr>
      <vt:lpstr>Aptos</vt:lpstr>
      <vt:lpstr>Calibri</vt:lpstr>
      <vt:lpstr>Codec Pro Bold</vt:lpstr>
      <vt:lpstr>Poppins</vt:lpstr>
      <vt:lpstr>Times New Roman</vt:lpstr>
      <vt:lpstr>League Spartan</vt:lpstr>
      <vt:lpstr>Codec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Vishal Baraiya</cp:lastModifiedBy>
  <cp:revision>6</cp:revision>
  <dcterms:created xsi:type="dcterms:W3CDTF">2006-08-16T00:00:00Z</dcterms:created>
  <dcterms:modified xsi:type="dcterms:W3CDTF">2025-09-07T18:25:10Z</dcterms:modified>
  <dc:identifier>DAGyUKO7UWE</dc:identifier>
</cp:coreProperties>
</file>

<file path=docProps/thumbnail.jpeg>
</file>